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1"/>
  </p:sldMasterIdLst>
  <p:notesMasterIdLst>
    <p:notesMasterId r:id="rId36"/>
  </p:notesMasterIdLst>
  <p:handoutMasterIdLst>
    <p:handoutMasterId r:id="rId37"/>
  </p:handoutMasterIdLst>
  <p:sldIdLst>
    <p:sldId id="258" r:id="rId2"/>
    <p:sldId id="297" r:id="rId3"/>
    <p:sldId id="299" r:id="rId4"/>
    <p:sldId id="316" r:id="rId5"/>
    <p:sldId id="315" r:id="rId6"/>
    <p:sldId id="300" r:id="rId7"/>
    <p:sldId id="301" r:id="rId8"/>
    <p:sldId id="331" r:id="rId9"/>
    <p:sldId id="317" r:id="rId10"/>
    <p:sldId id="332" r:id="rId11"/>
    <p:sldId id="333" r:id="rId12"/>
    <p:sldId id="334" r:id="rId13"/>
    <p:sldId id="304" r:id="rId14"/>
    <p:sldId id="318" r:id="rId15"/>
    <p:sldId id="298" r:id="rId16"/>
    <p:sldId id="338" r:id="rId17"/>
    <p:sldId id="319" r:id="rId18"/>
    <p:sldId id="320" r:id="rId19"/>
    <p:sldId id="321" r:id="rId20"/>
    <p:sldId id="322" r:id="rId21"/>
    <p:sldId id="324" r:id="rId22"/>
    <p:sldId id="323" r:id="rId23"/>
    <p:sldId id="325" r:id="rId24"/>
    <p:sldId id="326" r:id="rId25"/>
    <p:sldId id="330" r:id="rId26"/>
    <p:sldId id="327" r:id="rId27"/>
    <p:sldId id="328" r:id="rId28"/>
    <p:sldId id="335" r:id="rId29"/>
    <p:sldId id="336" r:id="rId30"/>
    <p:sldId id="337" r:id="rId31"/>
    <p:sldId id="339" r:id="rId32"/>
    <p:sldId id="340" r:id="rId33"/>
    <p:sldId id="341" r:id="rId34"/>
    <p:sldId id="329" r:id="rId35"/>
  </p:sldIdLst>
  <p:sldSz cx="9144000" cy="6858000" type="screen4x3"/>
  <p:notesSz cx="7010400"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84962" autoAdjust="0"/>
  </p:normalViewPr>
  <p:slideViewPr>
    <p:cSldViewPr snapToGrid="0" snapToObjects="1" showGuides="1">
      <p:cViewPr varScale="1">
        <p:scale>
          <a:sx n="92" d="100"/>
          <a:sy n="92" d="100"/>
        </p:scale>
        <p:origin x="2136"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672" y="78"/>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a:lvl1pPr>
          </a:lstStyle>
          <a:p>
            <a:fld id="{6554B203-ADE4-4F6A-854A-8C3F81E52D92}" type="datetimeFigureOut">
              <a:rPr lang="en-US" smtClean="0"/>
              <a:pPr/>
              <a:t>11/15/2019</a:t>
            </a:fld>
            <a:endParaRPr lang="en-US" dirty="0"/>
          </a:p>
        </p:txBody>
      </p:sp>
      <p:sp>
        <p:nvSpPr>
          <p:cNvPr id="4" name="Footer Placeholder 3"/>
          <p:cNvSpPr>
            <a:spLocks noGrp="1"/>
          </p:cNvSpPr>
          <p:nvPr>
            <p:ph type="ftr" sz="quarter" idx="2"/>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2830" tIns="46415" rIns="92830" bIns="46415" rtlCol="0" anchor="b"/>
          <a:lstStyle>
            <a:lvl1pPr algn="r">
              <a:defRPr sz="1200"/>
            </a:lvl1pPr>
          </a:lstStyle>
          <a:p>
            <a:fld id="{40E7F5FF-7A00-42DE-94C8-3F3FF29EE230}" type="slidenum">
              <a:rPr lang="en-US" smtClean="0"/>
              <a:pPr/>
              <a:t>‹#›</a:t>
            </a:fld>
            <a:endParaRPr lang="en-US" dirty="0"/>
          </a:p>
        </p:txBody>
      </p:sp>
    </p:spTree>
    <p:extLst>
      <p:ext uri="{BB962C8B-B14F-4D97-AF65-F5344CB8AC3E}">
        <p14:creationId xmlns:p14="http://schemas.microsoft.com/office/powerpoint/2010/main" val="1705425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17A5570F-A850-4E88-965C-C95DB052BDB1}" type="datetimeFigureOut">
              <a:rPr lang="en-US" smtClean="0"/>
              <a:pPr/>
              <a:t>11/15/2019</a:t>
            </a:fld>
            <a:endParaRPr lang="en-US" dirty="0"/>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dirty="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9FF0CFCD-5EB6-44F4-B37C-0831010E8EE8}" type="slidenum">
              <a:rPr lang="en-US" smtClean="0"/>
              <a:pPr/>
              <a:t>‹#›</a:t>
            </a:fld>
            <a:endParaRPr lang="en-US" dirty="0"/>
          </a:p>
        </p:txBody>
      </p:sp>
    </p:spTree>
    <p:extLst>
      <p:ext uri="{BB962C8B-B14F-4D97-AF65-F5344CB8AC3E}">
        <p14:creationId xmlns:p14="http://schemas.microsoft.com/office/powerpoint/2010/main" val="39675538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very impressed with the level of professionalism that JC aspires to, …, for you.  JC does many things to elevate you, well us. Book clubs, symposiums, hackathons, game nights (camaraderie is part of professionalism, you can’t sit at your desk), </a:t>
            </a:r>
            <a:r>
              <a:rPr lang="en-US" dirty="0" err="1"/>
              <a:t>quizzo</a:t>
            </a:r>
            <a:r>
              <a:rPr lang="en-US" dirty="0"/>
              <a:t>, office battles, conferences, meetups… A recent topic of discussion was smells. And I think, well what are they talking about, a brown pile of _____? Well that stinks. Converting that to a visual metaphor you could say “That code looks like _______” (Not part of my elegant lifestyle).  Aesthetics are important.  Nobody wants to work in code that looks like __________ .  So this now brings us to Katas.  Honing your skills.  Practicing your craft.  I am going to present to you today how this (show print out) whiteboard challenge has evolved into a kata.</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a:t>
            </a:fld>
            <a:endParaRPr lang="en-US" dirty="0"/>
          </a:p>
        </p:txBody>
      </p:sp>
    </p:spTree>
    <p:extLst>
      <p:ext uri="{BB962C8B-B14F-4D97-AF65-F5344CB8AC3E}">
        <p14:creationId xmlns:p14="http://schemas.microsoft.com/office/powerpoint/2010/main" val="2790794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contains this data.</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11</a:t>
            </a:fld>
            <a:endParaRPr lang="en-US" dirty="0"/>
          </a:p>
        </p:txBody>
      </p:sp>
    </p:spTree>
    <p:extLst>
      <p:ext uri="{BB962C8B-B14F-4D97-AF65-F5344CB8AC3E}">
        <p14:creationId xmlns:p14="http://schemas.microsoft.com/office/powerpoint/2010/main" val="84625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candidates have had a chance to ask questions they are asked to go to the Whiteboard and write out these queries.</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12</a:t>
            </a:fld>
            <a:endParaRPr lang="en-US" dirty="0"/>
          </a:p>
        </p:txBody>
      </p:sp>
    </p:spTree>
    <p:extLst>
      <p:ext uri="{BB962C8B-B14F-4D97-AF65-F5344CB8AC3E}">
        <p14:creationId xmlns:p14="http://schemas.microsoft.com/office/powerpoint/2010/main" val="2838549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answer will ‘look’ like this.</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13</a:t>
            </a:fld>
            <a:endParaRPr lang="en-US" dirty="0"/>
          </a:p>
        </p:txBody>
      </p:sp>
    </p:spTree>
    <p:extLst>
      <p:ext uri="{BB962C8B-B14F-4D97-AF65-F5344CB8AC3E}">
        <p14:creationId xmlns:p14="http://schemas.microsoft.com/office/powerpoint/2010/main" val="2780296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Graph answers will show the same values. Query results panes scroll down as they are executed.</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14</a:t>
            </a:fld>
            <a:endParaRPr lang="en-US" dirty="0"/>
          </a:p>
        </p:txBody>
      </p:sp>
    </p:spTree>
    <p:extLst>
      <p:ext uri="{BB962C8B-B14F-4D97-AF65-F5344CB8AC3E}">
        <p14:creationId xmlns:p14="http://schemas.microsoft.com/office/powerpoint/2010/main" val="1587596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you need to setup an environment to run the Graph Challenge.  Should we do a live demo right now?  Should take about three minutes. (jiggly round things)</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15</a:t>
            </a:fld>
            <a:endParaRPr lang="en-US" dirty="0"/>
          </a:p>
        </p:txBody>
      </p:sp>
    </p:spTree>
    <p:extLst>
      <p:ext uri="{BB962C8B-B14F-4D97-AF65-F5344CB8AC3E}">
        <p14:creationId xmlns:p14="http://schemas.microsoft.com/office/powerpoint/2010/main" val="2352084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you need to setup an environment to run the Graph Challenge.  Should we do a live demo right now?  Should take about three minutes. (jiggly round things)</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16</a:t>
            </a:fld>
            <a:endParaRPr lang="en-US" dirty="0"/>
          </a:p>
        </p:txBody>
      </p:sp>
    </p:spTree>
    <p:extLst>
      <p:ext uri="{BB962C8B-B14F-4D97-AF65-F5344CB8AC3E}">
        <p14:creationId xmlns:p14="http://schemas.microsoft.com/office/powerpoint/2010/main" val="142305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our assignment: Given these data sources use R to create the monthly ‘Bal-Stat’ report in a PDF file.</a:t>
            </a:r>
          </a:p>
          <a:p>
            <a:r>
              <a:rPr lang="en-US" dirty="0"/>
              <a:t>Specifically you manager tells you to:</a:t>
            </a:r>
          </a:p>
          <a:p>
            <a:r>
              <a:rPr lang="en-US" dirty="0"/>
              <a:t>Take the first three deals from this PDF, with each deal containing the loans Excel file, calculate the average loan balance in period 2 as shown in the CSV file.  After that create a list of loans that had a change in delinquency status between period 1 and period 2.</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17</a:t>
            </a:fld>
            <a:endParaRPr lang="en-US" dirty="0"/>
          </a:p>
        </p:txBody>
      </p:sp>
    </p:spTree>
    <p:extLst>
      <p:ext uri="{BB962C8B-B14F-4D97-AF65-F5344CB8AC3E}">
        <p14:creationId xmlns:p14="http://schemas.microsoft.com/office/powerpoint/2010/main" val="1100574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opened a new R project in a folder that contains the data files. Step 1 I will visually inspect the PDF document and manually enter into the R environment. The document contains information on the deals, so I will create  a thingy called “deals” and put in three sets of DealId and DealName. I will ‘put’ the stuff from the right side into the variable name on the left with an arrow.  I will use a function called rbind().  This function will bind together the collections I give it into rows.  At this point R will arrange these three sets into rows.  The contents can be viewed by typing deals and return. Of course R did not know what column names to use so we can use the colnames() function to put them into the deals object. Again we use the c() function to collect together the column names. (c() combine or concatenate)</a:t>
            </a:r>
          </a:p>
          <a:p>
            <a:r>
              <a:rPr lang="en-US" dirty="0"/>
              <a:t>Or build a data frame with two vectors of values </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18</a:t>
            </a:fld>
            <a:endParaRPr lang="en-US" dirty="0"/>
          </a:p>
        </p:txBody>
      </p:sp>
    </p:spTree>
    <p:extLst>
      <p:ext uri="{BB962C8B-B14F-4D97-AF65-F5344CB8AC3E}">
        <p14:creationId xmlns:p14="http://schemas.microsoft.com/office/powerpoint/2010/main" val="468923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Deal info in a Data Frame. First create a vector with a list of DealId’s.  Second into the object DealName put a vector of deal names.  Finally arrange these two vectors in a data frame.</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19</a:t>
            </a:fld>
            <a:endParaRPr lang="en-US" dirty="0"/>
          </a:p>
        </p:txBody>
      </p:sp>
    </p:spTree>
    <p:extLst>
      <p:ext uri="{BB962C8B-B14F-4D97-AF65-F5344CB8AC3E}">
        <p14:creationId xmlns:p14="http://schemas.microsoft.com/office/powerpoint/2010/main" val="3409816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you could ‘bind’ three vectors in rows, then assign names to the columns.</a:t>
            </a:r>
          </a:p>
          <a:p>
            <a:endParaRPr lang="en-US" dirty="0"/>
          </a:p>
        </p:txBody>
      </p:sp>
      <p:sp>
        <p:nvSpPr>
          <p:cNvPr id="4" name="Slide Number Placeholder 3"/>
          <p:cNvSpPr>
            <a:spLocks noGrp="1"/>
          </p:cNvSpPr>
          <p:nvPr>
            <p:ph type="sldNum" sz="quarter" idx="10"/>
          </p:nvPr>
        </p:nvSpPr>
        <p:spPr/>
        <p:txBody>
          <a:bodyPr/>
          <a:lstStyle/>
          <a:p>
            <a:fld id="{9FF0CFCD-5EB6-44F4-B37C-0831010E8EE8}" type="slidenum">
              <a:rPr lang="en-US" smtClean="0"/>
              <a:pPr/>
              <a:t>20</a:t>
            </a:fld>
            <a:endParaRPr lang="en-US" dirty="0"/>
          </a:p>
        </p:txBody>
      </p:sp>
    </p:spTree>
    <p:extLst>
      <p:ext uri="{BB962C8B-B14F-4D97-AF65-F5344CB8AC3E}">
        <p14:creationId xmlns:p14="http://schemas.microsoft.com/office/powerpoint/2010/main" val="345052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Entity Relationship Diagram appears on the top of the Whiteboard challenge sometimes used for candidates applying for a data oriented position.  I find this ERD to be very useful.  It tells me what’s what and where is it. I find this visual to be very appealing.</a:t>
            </a:r>
          </a:p>
        </p:txBody>
      </p:sp>
      <p:sp>
        <p:nvSpPr>
          <p:cNvPr id="4" name="Slide Number Placeholder 3"/>
          <p:cNvSpPr>
            <a:spLocks noGrp="1"/>
          </p:cNvSpPr>
          <p:nvPr>
            <p:ph type="sldNum" sz="quarter" idx="10"/>
          </p:nvPr>
        </p:nvSpPr>
        <p:spPr/>
        <p:txBody>
          <a:bodyPr/>
          <a:lstStyle/>
          <a:p>
            <a:fld id="{9FF0CFCD-5EB6-44F4-B37C-0831010E8EE8}" type="slidenum">
              <a:rPr lang="en-US" smtClean="0"/>
              <a:pPr/>
              <a:t>3</a:t>
            </a:fld>
            <a:endParaRPr lang="en-US" dirty="0"/>
          </a:p>
        </p:txBody>
      </p:sp>
    </p:spTree>
    <p:extLst>
      <p:ext uri="{BB962C8B-B14F-4D97-AF65-F5344CB8AC3E}">
        <p14:creationId xmlns:p14="http://schemas.microsoft.com/office/powerpoint/2010/main" val="1128243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xlsx library import the worksheet with one line.</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21</a:t>
            </a:fld>
            <a:endParaRPr lang="en-US" dirty="0"/>
          </a:p>
        </p:txBody>
      </p:sp>
    </p:spTree>
    <p:extLst>
      <p:ext uri="{BB962C8B-B14F-4D97-AF65-F5344CB8AC3E}">
        <p14:creationId xmlns:p14="http://schemas.microsoft.com/office/powerpoint/2010/main" val="2914934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built in Data Input functions read the CSV file. Note: header = TRUE because the file contains headers.</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22</a:t>
            </a:fld>
            <a:endParaRPr lang="en-US" dirty="0"/>
          </a:p>
        </p:txBody>
      </p:sp>
    </p:spTree>
    <p:extLst>
      <p:ext uri="{BB962C8B-B14F-4D97-AF65-F5344CB8AC3E}">
        <p14:creationId xmlns:p14="http://schemas.microsoft.com/office/powerpoint/2010/main" val="1905509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or Without headers. Set header = FALSE so we do not treat the first row as a header. We supply the headers with the colnames() function.</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23</a:t>
            </a:fld>
            <a:endParaRPr lang="en-US" dirty="0"/>
          </a:p>
        </p:txBody>
      </p:sp>
    </p:spTree>
    <p:extLst>
      <p:ext uri="{BB962C8B-B14F-4D97-AF65-F5344CB8AC3E}">
        <p14:creationId xmlns:p14="http://schemas.microsoft.com/office/powerpoint/2010/main" val="927049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Assemble the individual objects together into one Data Frame to be analyzed.  Here I am showing two steps to create one de-normalized set of data.</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24</a:t>
            </a:fld>
            <a:endParaRPr lang="en-US" dirty="0"/>
          </a:p>
        </p:txBody>
      </p:sp>
    </p:spTree>
    <p:extLst>
      <p:ext uri="{BB962C8B-B14F-4D97-AF65-F5344CB8AC3E}">
        <p14:creationId xmlns:p14="http://schemas.microsoft.com/office/powerpoint/2010/main" val="2476750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rows that are in Period 2.</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25</a:t>
            </a:fld>
            <a:endParaRPr lang="en-US" dirty="0"/>
          </a:p>
        </p:txBody>
      </p:sp>
    </p:spTree>
    <p:extLst>
      <p:ext uri="{BB962C8B-B14F-4D97-AF65-F5344CB8AC3E}">
        <p14:creationId xmlns:p14="http://schemas.microsoft.com/office/powerpoint/2010/main" val="1163634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dplyr library the pipe operation %&gt;% is used to group and summarize the desired result.</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26</a:t>
            </a:fld>
            <a:endParaRPr lang="en-US" dirty="0"/>
          </a:p>
        </p:txBody>
      </p:sp>
    </p:spTree>
    <p:extLst>
      <p:ext uri="{BB962C8B-B14F-4D97-AF65-F5344CB8AC3E}">
        <p14:creationId xmlns:p14="http://schemas.microsoft.com/office/powerpoint/2010/main" val="2876587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look at one way of getting to the list of LoanId’s that have had a status change.  We can come back to this and do a live demo after looking at the PDF creation.</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27</a:t>
            </a:fld>
            <a:endParaRPr lang="en-US" dirty="0"/>
          </a:p>
        </p:txBody>
      </p:sp>
    </p:spTree>
    <p:extLst>
      <p:ext uri="{BB962C8B-B14F-4D97-AF65-F5344CB8AC3E}">
        <p14:creationId xmlns:p14="http://schemas.microsoft.com/office/powerpoint/2010/main" val="1854143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Markdown in R is done with scripts saved with the RMD file extension.  Using the items currently in the Environment we will try to do that.</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28</a:t>
            </a:fld>
            <a:endParaRPr lang="en-US" dirty="0"/>
          </a:p>
        </p:txBody>
      </p:sp>
    </p:spTree>
    <p:extLst>
      <p:ext uri="{BB962C8B-B14F-4D97-AF65-F5344CB8AC3E}">
        <p14:creationId xmlns:p14="http://schemas.microsoft.com/office/powerpoint/2010/main" val="328002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Markdown in R is done with scripts saved with the RMD file extension.  Using the items currently in the Environment we will try to do that.</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29</a:t>
            </a:fld>
            <a:endParaRPr lang="en-US" dirty="0"/>
          </a:p>
        </p:txBody>
      </p:sp>
    </p:spTree>
    <p:extLst>
      <p:ext uri="{BB962C8B-B14F-4D97-AF65-F5344CB8AC3E}">
        <p14:creationId xmlns:p14="http://schemas.microsoft.com/office/powerpoint/2010/main" val="1053282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Markdown in R is done with scripts saved with the RMD file extension.  Using the items currently in the Environment we will try to do that.</a:t>
            </a:r>
          </a:p>
        </p:txBody>
      </p:sp>
      <p:sp>
        <p:nvSpPr>
          <p:cNvPr id="4" name="Slide Number Placeholder 3"/>
          <p:cNvSpPr>
            <a:spLocks noGrp="1"/>
          </p:cNvSpPr>
          <p:nvPr>
            <p:ph type="sldNum" sz="quarter" idx="10"/>
          </p:nvPr>
        </p:nvSpPr>
        <p:spPr/>
        <p:txBody>
          <a:bodyPr/>
          <a:lstStyle/>
          <a:p>
            <a:fld id="{9FF0CFCD-5EB6-44F4-B37C-0831010E8EE8}" type="slidenum">
              <a:rPr lang="en-US" smtClean="0"/>
              <a:pPr/>
              <a:t>30</a:t>
            </a:fld>
            <a:endParaRPr lang="en-US" dirty="0"/>
          </a:p>
        </p:txBody>
      </p:sp>
    </p:spTree>
    <p:extLst>
      <p:ext uri="{BB962C8B-B14F-4D97-AF65-F5344CB8AC3E}">
        <p14:creationId xmlns:p14="http://schemas.microsoft.com/office/powerpoint/2010/main" val="387835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data to be contained in the database described by the ERD.</a:t>
            </a:r>
          </a:p>
        </p:txBody>
      </p:sp>
      <p:sp>
        <p:nvSpPr>
          <p:cNvPr id="4" name="Slide Number Placeholder 3"/>
          <p:cNvSpPr>
            <a:spLocks noGrp="1"/>
          </p:cNvSpPr>
          <p:nvPr>
            <p:ph type="sldNum" sz="quarter" idx="10"/>
          </p:nvPr>
        </p:nvSpPr>
        <p:spPr/>
        <p:txBody>
          <a:bodyPr/>
          <a:lstStyle/>
          <a:p>
            <a:fld id="{9FF0CFCD-5EB6-44F4-B37C-0831010E8EE8}" type="slidenum">
              <a:rPr lang="en-US" smtClean="0"/>
              <a:pPr/>
              <a:t>4</a:t>
            </a:fld>
            <a:endParaRPr lang="en-US" dirty="0"/>
          </a:p>
        </p:txBody>
      </p:sp>
    </p:spTree>
    <p:extLst>
      <p:ext uri="{BB962C8B-B14F-4D97-AF65-F5344CB8AC3E}">
        <p14:creationId xmlns:p14="http://schemas.microsoft.com/office/powerpoint/2010/main" val="143740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Running on a container.</a:t>
            </a:r>
            <a:r>
              <a:rPr lang="en-US" sz="1200" kern="1200" dirty="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D:\docker&gt;docker run -e PASSWORD=abcd1234  -p 8787:8787 -v d:/docker:/home/rstudio </a:t>
            </a:r>
            <a:r>
              <a:rPr lang="en-US" sz="1200" kern="1200" dirty="0" err="1">
                <a:solidFill>
                  <a:schemeClr val="tx1"/>
                </a:solidFill>
                <a:effectLst/>
                <a:latin typeface="+mn-lt"/>
                <a:ea typeface="+mn-ea"/>
                <a:cs typeface="+mn-cs"/>
              </a:rPr>
              <a:t>pmo</a:t>
            </a:r>
            <a:endParaRPr lang="es-419"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FF0CFCD-5EB6-44F4-B37C-0831010E8EE8}" type="slidenum">
              <a:rPr lang="en-US" smtClean="0"/>
              <a:pPr/>
              <a:t>31</a:t>
            </a:fld>
            <a:endParaRPr lang="en-US" dirty="0"/>
          </a:p>
        </p:txBody>
      </p:sp>
    </p:spTree>
    <p:extLst>
      <p:ext uri="{BB962C8B-B14F-4D97-AF65-F5344CB8AC3E}">
        <p14:creationId xmlns:p14="http://schemas.microsoft.com/office/powerpoint/2010/main" val="1186167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 can go into and out of </a:t>
            </a:r>
            <a:r>
              <a:rPr lang="en-US"/>
              <a:t>the containers.</a:t>
            </a:r>
          </a:p>
          <a:p>
            <a:endParaRPr lang="en-US" dirty="0"/>
          </a:p>
        </p:txBody>
      </p:sp>
      <p:sp>
        <p:nvSpPr>
          <p:cNvPr id="4" name="Slide Number Placeholder 3"/>
          <p:cNvSpPr>
            <a:spLocks noGrp="1"/>
          </p:cNvSpPr>
          <p:nvPr>
            <p:ph type="sldNum" sz="quarter" idx="10"/>
          </p:nvPr>
        </p:nvSpPr>
        <p:spPr/>
        <p:txBody>
          <a:bodyPr/>
          <a:lstStyle/>
          <a:p>
            <a:fld id="{9FF0CFCD-5EB6-44F4-B37C-0831010E8EE8}" type="slidenum">
              <a:rPr lang="en-US" smtClean="0"/>
              <a:pPr/>
              <a:t>32</a:t>
            </a:fld>
            <a:endParaRPr lang="en-US" dirty="0"/>
          </a:p>
        </p:txBody>
      </p:sp>
    </p:spTree>
    <p:extLst>
      <p:ext uri="{BB962C8B-B14F-4D97-AF65-F5344CB8AC3E}">
        <p14:creationId xmlns:p14="http://schemas.microsoft.com/office/powerpoint/2010/main" val="160186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Markdown in R is done with scripts saved with the RMD file extension.  Using the items currently in the Environment we will try to do that.</a:t>
            </a:r>
          </a:p>
        </p:txBody>
      </p:sp>
      <p:sp>
        <p:nvSpPr>
          <p:cNvPr id="4" name="Slide Number Placeholder 3"/>
          <p:cNvSpPr>
            <a:spLocks noGrp="1"/>
          </p:cNvSpPr>
          <p:nvPr>
            <p:ph type="sldNum" sz="quarter" idx="10"/>
          </p:nvPr>
        </p:nvSpPr>
        <p:spPr/>
        <p:txBody>
          <a:bodyPr/>
          <a:lstStyle/>
          <a:p>
            <a:fld id="{9FF0CFCD-5EB6-44F4-B37C-0831010E8EE8}" type="slidenum">
              <a:rPr lang="en-US" smtClean="0"/>
              <a:pPr/>
              <a:t>33</a:t>
            </a:fld>
            <a:endParaRPr lang="en-US" dirty="0"/>
          </a:p>
        </p:txBody>
      </p:sp>
    </p:spTree>
    <p:extLst>
      <p:ext uri="{BB962C8B-B14F-4D97-AF65-F5344CB8AC3E}">
        <p14:creationId xmlns:p14="http://schemas.microsoft.com/office/powerpoint/2010/main" val="1234854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Markdown in R is done with scripts saved with the RMD file extension.  Using the items currently in the Environment we will try to do that.</a:t>
            </a:r>
          </a:p>
        </p:txBody>
      </p:sp>
      <p:sp>
        <p:nvSpPr>
          <p:cNvPr id="4" name="Slide Number Placeholder 3"/>
          <p:cNvSpPr>
            <a:spLocks noGrp="1"/>
          </p:cNvSpPr>
          <p:nvPr>
            <p:ph type="sldNum" sz="quarter" idx="10"/>
          </p:nvPr>
        </p:nvSpPr>
        <p:spPr/>
        <p:txBody>
          <a:bodyPr/>
          <a:lstStyle/>
          <a:p>
            <a:fld id="{9FF0CFCD-5EB6-44F4-B37C-0831010E8EE8}" type="slidenum">
              <a:rPr lang="en-US" smtClean="0"/>
              <a:pPr/>
              <a:t>34</a:t>
            </a:fld>
            <a:endParaRPr lang="en-US" dirty="0"/>
          </a:p>
        </p:txBody>
      </p:sp>
    </p:spTree>
    <p:extLst>
      <p:ext uri="{BB962C8B-B14F-4D97-AF65-F5344CB8AC3E}">
        <p14:creationId xmlns:p14="http://schemas.microsoft.com/office/powerpoint/2010/main" val="3368299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candidates have had a chance to ask questions they are asked to go to the Whiteboard and write out these queries.</a:t>
            </a:r>
          </a:p>
        </p:txBody>
      </p:sp>
      <p:sp>
        <p:nvSpPr>
          <p:cNvPr id="4" name="Slide Number Placeholder 3"/>
          <p:cNvSpPr>
            <a:spLocks noGrp="1"/>
          </p:cNvSpPr>
          <p:nvPr>
            <p:ph type="sldNum" sz="quarter" idx="10"/>
          </p:nvPr>
        </p:nvSpPr>
        <p:spPr/>
        <p:txBody>
          <a:bodyPr/>
          <a:lstStyle/>
          <a:p>
            <a:fld id="{9FF0CFCD-5EB6-44F4-B37C-0831010E8EE8}" type="slidenum">
              <a:rPr lang="en-US" smtClean="0"/>
              <a:pPr/>
              <a:t>5</a:t>
            </a:fld>
            <a:endParaRPr lang="en-US" dirty="0"/>
          </a:p>
        </p:txBody>
      </p:sp>
    </p:spTree>
    <p:extLst>
      <p:ext uri="{BB962C8B-B14F-4D97-AF65-F5344CB8AC3E}">
        <p14:creationId xmlns:p14="http://schemas.microsoft.com/office/powerpoint/2010/main" val="40013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take-home or live version.</a:t>
            </a:r>
          </a:p>
        </p:txBody>
      </p:sp>
      <p:sp>
        <p:nvSpPr>
          <p:cNvPr id="4" name="Slide Number Placeholder 3"/>
          <p:cNvSpPr>
            <a:spLocks noGrp="1"/>
          </p:cNvSpPr>
          <p:nvPr>
            <p:ph type="sldNum" sz="quarter" idx="10"/>
          </p:nvPr>
        </p:nvSpPr>
        <p:spPr/>
        <p:txBody>
          <a:bodyPr/>
          <a:lstStyle/>
          <a:p>
            <a:fld id="{9FF0CFCD-5EB6-44F4-B37C-0831010E8EE8}" type="slidenum">
              <a:rPr lang="en-US" smtClean="0"/>
              <a:pPr/>
              <a:t>6</a:t>
            </a:fld>
            <a:endParaRPr lang="en-US" dirty="0"/>
          </a:p>
        </p:txBody>
      </p:sp>
    </p:spTree>
    <p:extLst>
      <p:ext uri="{BB962C8B-B14F-4D97-AF65-F5344CB8AC3E}">
        <p14:creationId xmlns:p14="http://schemas.microsoft.com/office/powerpoint/2010/main" val="514661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set of queries can be done 4 way.</a:t>
            </a:r>
          </a:p>
        </p:txBody>
      </p:sp>
      <p:sp>
        <p:nvSpPr>
          <p:cNvPr id="4" name="Slide Number Placeholder 3"/>
          <p:cNvSpPr>
            <a:spLocks noGrp="1"/>
          </p:cNvSpPr>
          <p:nvPr>
            <p:ph type="sldNum" sz="quarter" idx="10"/>
          </p:nvPr>
        </p:nvSpPr>
        <p:spPr/>
        <p:txBody>
          <a:bodyPr/>
          <a:lstStyle/>
          <a:p>
            <a:fld id="{9FF0CFCD-5EB6-44F4-B37C-0831010E8EE8}" type="slidenum">
              <a:rPr lang="en-US" smtClean="0"/>
              <a:pPr/>
              <a:t>7</a:t>
            </a:fld>
            <a:endParaRPr lang="en-US" dirty="0"/>
          </a:p>
        </p:txBody>
      </p:sp>
    </p:spTree>
    <p:extLst>
      <p:ext uri="{BB962C8B-B14F-4D97-AF65-F5344CB8AC3E}">
        <p14:creationId xmlns:p14="http://schemas.microsoft.com/office/powerpoint/2010/main" val="76591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Solutions showing correct results.</a:t>
            </a:r>
          </a:p>
        </p:txBody>
      </p:sp>
      <p:sp>
        <p:nvSpPr>
          <p:cNvPr id="4" name="Slide Number Placeholder 3"/>
          <p:cNvSpPr>
            <a:spLocks noGrp="1"/>
          </p:cNvSpPr>
          <p:nvPr>
            <p:ph type="sldNum" sz="quarter" idx="10"/>
          </p:nvPr>
        </p:nvSpPr>
        <p:spPr/>
        <p:txBody>
          <a:bodyPr/>
          <a:lstStyle/>
          <a:p>
            <a:fld id="{9FF0CFCD-5EB6-44F4-B37C-0831010E8EE8}" type="slidenum">
              <a:rPr lang="en-US" smtClean="0"/>
              <a:pPr/>
              <a:t>8</a:t>
            </a:fld>
            <a:endParaRPr lang="en-US" dirty="0"/>
          </a:p>
        </p:txBody>
      </p:sp>
    </p:spTree>
    <p:extLst>
      <p:ext uri="{BB962C8B-B14F-4D97-AF65-F5344CB8AC3E}">
        <p14:creationId xmlns:p14="http://schemas.microsoft.com/office/powerpoint/2010/main" val="240947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received these solutions, note the 4th version that was not included on the question set.</a:t>
            </a:r>
          </a:p>
        </p:txBody>
      </p:sp>
      <p:sp>
        <p:nvSpPr>
          <p:cNvPr id="4" name="Slide Number Placeholder 3"/>
          <p:cNvSpPr>
            <a:spLocks noGrp="1"/>
          </p:cNvSpPr>
          <p:nvPr>
            <p:ph type="sldNum" sz="quarter" idx="10"/>
          </p:nvPr>
        </p:nvSpPr>
        <p:spPr/>
        <p:txBody>
          <a:bodyPr/>
          <a:lstStyle/>
          <a:p>
            <a:fld id="{9FF0CFCD-5EB6-44F4-B37C-0831010E8EE8}" type="slidenum">
              <a:rPr lang="en-US" smtClean="0"/>
              <a:pPr/>
              <a:t>9</a:t>
            </a:fld>
            <a:endParaRPr lang="en-US" dirty="0"/>
          </a:p>
        </p:txBody>
      </p:sp>
    </p:spTree>
    <p:extLst>
      <p:ext uri="{BB962C8B-B14F-4D97-AF65-F5344CB8AC3E}">
        <p14:creationId xmlns:p14="http://schemas.microsoft.com/office/powerpoint/2010/main" val="2551430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Model version of the Whiteboard Challenge.  Given a graph data base that has these three nodes with these two relationships, use this Labeled Property Graph diagram and ….</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10</a:t>
            </a:fld>
            <a:endParaRPr lang="en-US" dirty="0"/>
          </a:p>
        </p:txBody>
      </p:sp>
    </p:spTree>
    <p:extLst>
      <p:ext uri="{BB962C8B-B14F-4D97-AF65-F5344CB8AC3E}">
        <p14:creationId xmlns:p14="http://schemas.microsoft.com/office/powerpoint/2010/main" val="190905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youtube.com/channel/UCXb8Iojcna6AmDJGIEeSndA" TargetMode="External"/><Relationship Id="rId7" Type="http://schemas.openxmlformats.org/officeDocument/2006/relationships/image" Target="../media/image3.jpg"/><Relationship Id="rId2" Type="http://schemas.openxmlformats.org/officeDocument/2006/relationships/hyperlink" Target="https://www.krollbondratings.com/" TargetMode="External"/><Relationship Id="rId1" Type="http://schemas.openxmlformats.org/officeDocument/2006/relationships/slideMaster" Target="../slideMasters/slideMaster1.xml"/><Relationship Id="rId6" Type="http://schemas.openxmlformats.org/officeDocument/2006/relationships/hyperlink" Target="https://itunes.apple.com/us/app/kbra-kroll-bond-rating-agency/id936736686?mt=8" TargetMode="External"/><Relationship Id="rId5" Type="http://schemas.openxmlformats.org/officeDocument/2006/relationships/hyperlink" Target="https://www.linkedin.com/company-beta/1195377/" TargetMode="External"/><Relationship Id="rId4" Type="http://schemas.openxmlformats.org/officeDocument/2006/relationships/hyperlink" Target="https://twitter.com/krollbondrating?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5" name="Picture 4" descr="Kroll_Page_1_Top_110613.pdf"/>
          <p:cNvPicPr>
            <a:picLocks noChangeAspect="1"/>
          </p:cNvPicPr>
          <p:nvPr userDrawn="1"/>
        </p:nvPicPr>
        <p:blipFill>
          <a:blip r:embed="rId2"/>
          <a:stretch>
            <a:fillRect/>
          </a:stretch>
        </p:blipFill>
        <p:spPr>
          <a:xfrm>
            <a:off x="0" y="0"/>
            <a:ext cx="9144000" cy="808182"/>
          </a:xfrm>
          <a:prstGeom prst="rect">
            <a:avLst/>
          </a:prstGeom>
        </p:spPr>
      </p:pic>
      <p:cxnSp>
        <p:nvCxnSpPr>
          <p:cNvPr id="6" name="Straight Connector 5"/>
          <p:cNvCxnSpPr/>
          <p:nvPr userDrawn="1"/>
        </p:nvCxnSpPr>
        <p:spPr>
          <a:xfrm>
            <a:off x="0" y="808182"/>
            <a:ext cx="9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932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ext Placeholder 2"/>
          <p:cNvSpPr>
            <a:spLocks noGrp="1"/>
          </p:cNvSpPr>
          <p:nvPr>
            <p:ph idx="1"/>
          </p:nvPr>
        </p:nvSpPr>
        <p:spPr>
          <a:xfrm>
            <a:off x="220434" y="988503"/>
            <a:ext cx="8703126" cy="5145596"/>
          </a:xfrm>
          <a:prstGeom prst="rect">
            <a:avLst/>
          </a:prstGeom>
        </p:spPr>
        <p:txBody>
          <a:bodyPr vert="horz" lIns="91440" tIns="45720" rIns="91440" bIns="45720" rtlCol="0">
            <a:normAutofit/>
          </a:bodyPr>
          <a:lstStyle>
            <a:lvl1pPr marL="0" indent="0">
              <a:buNone/>
              <a:defRPr/>
            </a:lvl1pPr>
            <a:lvl4pPr marL="1600200" indent="-228600">
              <a:buFont typeface="Arial" panose="020B060402020202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itle Placeholder 1"/>
          <p:cNvSpPr>
            <a:spLocks noGrp="1"/>
          </p:cNvSpPr>
          <p:nvPr>
            <p:ph type="title"/>
          </p:nvPr>
        </p:nvSpPr>
        <p:spPr>
          <a:xfrm>
            <a:off x="215411" y="0"/>
            <a:ext cx="8928589" cy="737937"/>
          </a:xfrm>
          <a:prstGeom prst="rect">
            <a:avLst/>
          </a:prstGeom>
        </p:spPr>
        <p:txBody>
          <a:bodyPr vert="horz" lIns="91440" tIns="45720" rIns="91440" bIns="45720" rtlCol="0" anchor="ctr">
            <a:noAutofit/>
          </a:bodyPr>
          <a:lstStyle/>
          <a:p>
            <a:r>
              <a:rPr lang="en-US" dirty="0"/>
              <a:t>CLICK TO EDIT MASTER TEXT STYLE</a:t>
            </a:r>
          </a:p>
        </p:txBody>
      </p:sp>
    </p:spTree>
    <p:extLst>
      <p:ext uri="{BB962C8B-B14F-4D97-AF65-F5344CB8AC3E}">
        <p14:creationId xmlns:p14="http://schemas.microsoft.com/office/powerpoint/2010/main" val="375315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15411" y="0"/>
            <a:ext cx="8928589" cy="737937"/>
          </a:xfrm>
          <a:prstGeom prst="rect">
            <a:avLst/>
          </a:prstGeom>
        </p:spPr>
        <p:txBody>
          <a:bodyPr vert="horz" lIns="91440" tIns="45720" rIns="91440" bIns="45720" rtlCol="0" anchor="ctr">
            <a:noAutofit/>
          </a:bodyPr>
          <a:lstStyle/>
          <a:p>
            <a:r>
              <a:rPr lang="en-US" dirty="0"/>
              <a:t>CLICK TO EDIT MASTER TEXT STYLE</a:t>
            </a:r>
          </a:p>
        </p:txBody>
      </p:sp>
    </p:spTree>
    <p:extLst>
      <p:ext uri="{BB962C8B-B14F-4D97-AF65-F5344CB8AC3E}">
        <p14:creationId xmlns:p14="http://schemas.microsoft.com/office/powerpoint/2010/main" val="2693966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15411" y="0"/>
            <a:ext cx="8928589" cy="737937"/>
          </a:xfrm>
          <a:prstGeom prst="rect">
            <a:avLst/>
          </a:prstGeom>
        </p:spPr>
        <p:txBody>
          <a:bodyPr vert="horz" lIns="91440" tIns="45720" rIns="91440" bIns="45720" rtlCol="0" anchor="ctr">
            <a:noAutofit/>
          </a:bodyPr>
          <a:lstStyle/>
          <a:p>
            <a:r>
              <a:rPr lang="en-US" dirty="0"/>
              <a:t>CLICK TO EDIT MASTER TEXT STYLE</a:t>
            </a:r>
          </a:p>
        </p:txBody>
      </p:sp>
    </p:spTree>
    <p:extLst>
      <p:ext uri="{BB962C8B-B14F-4D97-AF65-F5344CB8AC3E}">
        <p14:creationId xmlns:p14="http://schemas.microsoft.com/office/powerpoint/2010/main" val="74771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3" name="Oval 2">
            <a:hlinkClick r:id="rId2"/>
          </p:cNvPr>
          <p:cNvSpPr/>
          <p:nvPr userDrawn="1"/>
        </p:nvSpPr>
        <p:spPr>
          <a:xfrm>
            <a:off x="2908663" y="2316481"/>
            <a:ext cx="627017" cy="5660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hlinkClick r:id="rId3"/>
          </p:cNvPr>
          <p:cNvSpPr/>
          <p:nvPr userDrawn="1"/>
        </p:nvSpPr>
        <p:spPr>
          <a:xfrm>
            <a:off x="2908659" y="5066211"/>
            <a:ext cx="627017" cy="5660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hlinkClick r:id="rId4"/>
          </p:cNvPr>
          <p:cNvSpPr/>
          <p:nvPr userDrawn="1"/>
        </p:nvSpPr>
        <p:spPr>
          <a:xfrm>
            <a:off x="2908662" y="3013166"/>
            <a:ext cx="627017" cy="5660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hlinkClick r:id="rId5"/>
          </p:cNvPr>
          <p:cNvSpPr/>
          <p:nvPr userDrawn="1"/>
        </p:nvSpPr>
        <p:spPr>
          <a:xfrm>
            <a:off x="2908661" y="3709851"/>
            <a:ext cx="627017" cy="5660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hlinkClick r:id="rId6"/>
          </p:cNvPr>
          <p:cNvSpPr/>
          <p:nvPr userDrawn="1"/>
        </p:nvSpPr>
        <p:spPr>
          <a:xfrm>
            <a:off x="2908660" y="4369526"/>
            <a:ext cx="627017" cy="5660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7">
            <a:extLst>
              <a:ext uri="{28A0092B-C50C-407E-A947-70E740481C1C}">
                <a14:useLocalDpi xmlns:a14="http://schemas.microsoft.com/office/drawing/2010/main" val="0"/>
              </a:ext>
            </a:extLst>
          </a:blip>
          <a:srcRect t="2912"/>
          <a:stretch/>
        </p:blipFill>
        <p:spPr>
          <a:xfrm>
            <a:off x="0" y="-1"/>
            <a:ext cx="9144000" cy="6857999"/>
          </a:xfrm>
          <a:prstGeom prst="rect">
            <a:avLst/>
          </a:prstGeom>
        </p:spPr>
      </p:pic>
      <p:sp>
        <p:nvSpPr>
          <p:cNvPr id="9" name="Title Placeholder 1"/>
          <p:cNvSpPr>
            <a:spLocks noGrp="1"/>
          </p:cNvSpPr>
          <p:nvPr>
            <p:ph type="title"/>
          </p:nvPr>
        </p:nvSpPr>
        <p:spPr>
          <a:xfrm>
            <a:off x="215411" y="0"/>
            <a:ext cx="8928589" cy="737937"/>
          </a:xfrm>
          <a:prstGeom prst="rect">
            <a:avLst/>
          </a:prstGeom>
        </p:spPr>
        <p:txBody>
          <a:bodyPr vert="horz" lIns="91440" tIns="45720" rIns="91440" bIns="45720" rtlCol="0" anchor="ctr">
            <a:noAutofit/>
          </a:bodyPr>
          <a:lstStyle/>
          <a:p>
            <a:r>
              <a:rPr lang="en-US" dirty="0"/>
              <a:t>CLICK TO EDIT MASTER TEXT STYLE</a:t>
            </a:r>
          </a:p>
        </p:txBody>
      </p:sp>
      <p:sp>
        <p:nvSpPr>
          <p:cNvPr id="10" name="Text Placeholder 2"/>
          <p:cNvSpPr>
            <a:spLocks noGrp="1"/>
          </p:cNvSpPr>
          <p:nvPr>
            <p:ph type="body" idx="1"/>
          </p:nvPr>
        </p:nvSpPr>
        <p:spPr>
          <a:xfrm>
            <a:off x="220434" y="1011421"/>
            <a:ext cx="8703126" cy="5145596"/>
          </a:xfrm>
          <a:prstGeom prst="rect">
            <a:avLst/>
          </a:prstGeom>
          <a:ln>
            <a:noFill/>
          </a:ln>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Slide Number Placeholder 5"/>
          <p:cNvSpPr txBox="1">
            <a:spLocks/>
          </p:cNvSpPr>
          <p:nvPr userDrawn="1"/>
        </p:nvSpPr>
        <p:spPr>
          <a:xfrm>
            <a:off x="7091361" y="6430502"/>
            <a:ext cx="1832199" cy="427497"/>
          </a:xfrm>
          <a:prstGeom prst="rect">
            <a:avLst/>
          </a:prstGeom>
        </p:spPr>
        <p:txBody>
          <a:bodyPr vert="horz" lIns="91440" tIns="45720" rIns="91440" bIns="45720" rtlCol="0" anchor="ctr"/>
          <a:lstStyle>
            <a:lvl1pPr algn="r">
              <a:defRPr sz="1100">
                <a:solidFill>
                  <a:schemeClr val="tx1"/>
                </a:solidFill>
                <a:latin typeface="Arial" panose="020B0604020202020204" pitchFamily="34" charset="0"/>
                <a:cs typeface="Arial" panose="020B060402020202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0354052F-69B8-4D78-811B-8C3AAF417751}" type="slidenum">
              <a:rPr kumimoji="0" lang="en-US" sz="1000" b="0" i="0" u="none" strike="noStrike" kern="1200" cap="none" spc="0" normalizeH="0" baseline="0" noProof="0" smtClean="0">
                <a:ln>
                  <a:noFill/>
                </a:ln>
                <a:solidFill>
                  <a:schemeClr val="bg1"/>
                </a:solidFill>
                <a:effectLst/>
                <a:uLnTx/>
                <a:uFillTx/>
                <a:latin typeface="Century Gothic" panose="020B0502020202020204" pitchFamily="34" charset="0"/>
                <a:ea typeface="Verdana" pitchFamily="34" charset="0"/>
                <a:cs typeface="Verdana"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r>
              <a:rPr kumimoji="0" lang="en-US" sz="1000" b="0" i="0" u="none" strike="noStrike" kern="1200" cap="none" spc="0" normalizeH="0" baseline="0" noProof="0" dirty="0">
                <a:ln>
                  <a:noFill/>
                </a:ln>
                <a:solidFill>
                  <a:schemeClr val="tx1"/>
                </a:solidFill>
                <a:effectLst/>
                <a:uLnTx/>
                <a:uFillTx/>
                <a:latin typeface="Century Gothic" panose="020B0502020202020204" pitchFamily="34" charset="0"/>
                <a:ea typeface="Verdana" pitchFamily="34" charset="0"/>
                <a:cs typeface="Verdana" pitchFamily="34" charset="0"/>
              </a:rPr>
              <a:t> | </a:t>
            </a:r>
            <a:r>
              <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Verdana" pitchFamily="34" charset="0"/>
                <a:cs typeface="Verdana" pitchFamily="34" charset="0"/>
              </a:rPr>
              <a:t>www.kbra.com</a:t>
            </a:r>
          </a:p>
        </p:txBody>
      </p:sp>
    </p:spTree>
    <p:extLst>
      <p:ext uri="{BB962C8B-B14F-4D97-AF65-F5344CB8AC3E}">
        <p14:creationId xmlns:p14="http://schemas.microsoft.com/office/powerpoint/2010/main" val="4109558718"/>
      </p:ext>
    </p:extLst>
  </p:cSld>
  <p:clrMap bg1="lt1" tx1="dk1" bg2="lt2" tx2="dk2" accent1="accent1" accent2="accent2" accent3="accent3" accent4="accent4" accent5="accent5" accent6="accent6" hlink="hlink" folHlink="folHlink"/>
  <p:sldLayoutIdLst>
    <p:sldLayoutId id="2147483672" r:id="rId1"/>
    <p:sldLayoutId id="2147483659" r:id="rId2"/>
    <p:sldLayoutId id="2147483677" r:id="rId3"/>
    <p:sldLayoutId id="2147483676" r:id="rId4"/>
    <p:sldLayoutId id="2147483675" r:id="rId5"/>
  </p:sldLayoutIdLst>
  <p:txStyles>
    <p:titleStyle>
      <a:lvl1pPr algn="l" defTabSz="914400" rtl="0" eaLnBrk="1" latinLnBrk="0" hangingPunct="1">
        <a:lnSpc>
          <a:spcPct val="90000"/>
        </a:lnSpc>
        <a:spcBef>
          <a:spcPct val="0"/>
        </a:spcBef>
        <a:buNone/>
        <a:defRPr sz="3000" b="1" kern="1200">
          <a:solidFill>
            <a:schemeClr val="bg1"/>
          </a:solidFill>
          <a:latin typeface="Century Gothic" panose="020B050202020202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Clr>
          <a:srgbClr val="F0AB00"/>
        </a:buClr>
        <a:buFont typeface="Wingdings" panose="05000000000000000000" pitchFamily="2" charset="2"/>
        <a:buChar char="§"/>
        <a:defRPr sz="2000" b="0" kern="1200">
          <a:solidFill>
            <a:schemeClr val="tx1"/>
          </a:solidFill>
          <a:latin typeface="+mj-lt"/>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F0AB00"/>
        </a:buClr>
        <a:buFont typeface="Arial" panose="020B0604020202020204" pitchFamily="34" charset="0"/>
        <a:buChar char="•"/>
        <a:defRPr sz="1800" b="0" kern="1200">
          <a:solidFill>
            <a:schemeClr val="tx1"/>
          </a:solidFill>
          <a:latin typeface="+mj-lt"/>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F0AB00"/>
        </a:buClr>
        <a:buFont typeface="Courier New" panose="02070309020205020404" pitchFamily="49" charset="0"/>
        <a:buChar char="o"/>
        <a:defRPr sz="1600" b="0" kern="1200">
          <a:solidFill>
            <a:schemeClr val="tx1"/>
          </a:solidFill>
          <a:latin typeface="+mj-lt"/>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F0AB00"/>
        </a:buClr>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509" t="2774" r="1415" b="3457"/>
          <a:stretch/>
        </p:blipFill>
        <p:spPr>
          <a:xfrm>
            <a:off x="0" y="776377"/>
            <a:ext cx="9144000" cy="6072997"/>
          </a:xfrm>
          <a:prstGeom prst="rect">
            <a:avLst/>
          </a:prstGeom>
        </p:spPr>
      </p:pic>
      <p:sp>
        <p:nvSpPr>
          <p:cNvPr id="5" name="Title 1"/>
          <p:cNvSpPr txBox="1">
            <a:spLocks/>
          </p:cNvSpPr>
          <p:nvPr/>
        </p:nvSpPr>
        <p:spPr>
          <a:xfrm>
            <a:off x="0" y="6382677"/>
            <a:ext cx="9144000" cy="475323"/>
          </a:xfrm>
          <a:prstGeom prst="rect">
            <a:avLst/>
          </a:prstGeom>
          <a:solidFill>
            <a:schemeClr val="tx1">
              <a:alpha val="6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2800" b="1" kern="12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sz="2500" dirty="0">
                <a:solidFill>
                  <a:schemeClr val="bg1"/>
                </a:solidFill>
                <a:latin typeface="Century Gothic" panose="020B0502020202020204" pitchFamily="34" charset="0"/>
              </a:rPr>
              <a:t>KROLL BOND RATING AGENCY, INC</a:t>
            </a:r>
          </a:p>
        </p:txBody>
      </p:sp>
      <p:sp>
        <p:nvSpPr>
          <p:cNvPr id="4" name="Title 1"/>
          <p:cNvSpPr txBox="1">
            <a:spLocks/>
          </p:cNvSpPr>
          <p:nvPr/>
        </p:nvSpPr>
        <p:spPr>
          <a:xfrm>
            <a:off x="1539089" y="2101319"/>
            <a:ext cx="6065822" cy="2956416"/>
          </a:xfrm>
          <a:prstGeom prst="rect">
            <a:avLst/>
          </a:prstGeom>
          <a:solidFill>
            <a:srgbClr val="F0AB00">
              <a:alpha val="89020"/>
            </a:srgb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2800" b="1" kern="12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sz="3600" dirty="0">
                <a:solidFill>
                  <a:schemeClr val="bg1"/>
                </a:solidFill>
                <a:latin typeface="Century Gothic" panose="020B0502020202020204" pitchFamily="34" charset="0"/>
              </a:rPr>
              <a:t>SQL Challenge</a:t>
            </a:r>
          </a:p>
          <a:p>
            <a:r>
              <a:rPr lang="en-US" dirty="0">
                <a:solidFill>
                  <a:schemeClr val="bg1"/>
                </a:solidFill>
                <a:latin typeface="Century Gothic" panose="020B0502020202020204" pitchFamily="34" charset="0"/>
              </a:rPr>
              <a:t>Thrice Done</a:t>
            </a:r>
          </a:p>
          <a:p>
            <a:r>
              <a:rPr lang="en-US" sz="2000" dirty="0">
                <a:solidFill>
                  <a:schemeClr val="bg1"/>
                </a:solidFill>
                <a:latin typeface="Century Gothic" panose="020B0502020202020204" pitchFamily="34" charset="0"/>
              </a:rPr>
              <a:t>Evolution of a Kata</a:t>
            </a:r>
          </a:p>
          <a:p>
            <a:r>
              <a:rPr lang="en-US" sz="3600" b="0" dirty="0">
                <a:solidFill>
                  <a:schemeClr val="bg1"/>
                </a:solidFill>
                <a:latin typeface="Century Gothic" panose="020B0502020202020204" pitchFamily="34" charset="0"/>
              </a:rPr>
              <a:t>November, 2019</a:t>
            </a:r>
            <a:endParaRPr lang="en-US" sz="3000" b="0" dirty="0">
              <a:solidFill>
                <a:schemeClr val="bg1"/>
              </a:solidFill>
              <a:latin typeface="Century Gothic" panose="020B0502020202020204" pitchFamily="34" charset="0"/>
            </a:endParaRPr>
          </a:p>
        </p:txBody>
      </p:sp>
      <p:cxnSp>
        <p:nvCxnSpPr>
          <p:cNvPr id="6" name="Straight Connector 5"/>
          <p:cNvCxnSpPr/>
          <p:nvPr/>
        </p:nvCxnSpPr>
        <p:spPr>
          <a:xfrm>
            <a:off x="0" y="776377"/>
            <a:ext cx="914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7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Model</a:t>
            </a:r>
          </a:p>
        </p:txBody>
      </p:sp>
      <p:pic>
        <p:nvPicPr>
          <p:cNvPr id="3" name="Picture 2">
            <a:extLst>
              <a:ext uri="{FF2B5EF4-FFF2-40B4-BE49-F238E27FC236}">
                <a16:creationId xmlns:a16="http://schemas.microsoft.com/office/drawing/2014/main" id="{F5DE5BD2-E91B-4505-AF0D-9CA97F12C6C9}"/>
              </a:ext>
            </a:extLst>
          </p:cNvPr>
          <p:cNvPicPr>
            <a:picLocks noChangeAspect="1"/>
          </p:cNvPicPr>
          <p:nvPr/>
        </p:nvPicPr>
        <p:blipFill>
          <a:blip r:embed="rId3"/>
          <a:stretch>
            <a:fillRect/>
          </a:stretch>
        </p:blipFill>
        <p:spPr>
          <a:xfrm>
            <a:off x="0" y="1308865"/>
            <a:ext cx="9144000" cy="4240270"/>
          </a:xfrm>
          <a:prstGeom prst="rect">
            <a:avLst/>
          </a:prstGeom>
        </p:spPr>
      </p:pic>
    </p:spTree>
    <p:extLst>
      <p:ext uri="{BB962C8B-B14F-4D97-AF65-F5344CB8AC3E}">
        <p14:creationId xmlns:p14="http://schemas.microsoft.com/office/powerpoint/2010/main" val="668185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Model</a:t>
            </a:r>
          </a:p>
        </p:txBody>
      </p:sp>
      <p:pic>
        <p:nvPicPr>
          <p:cNvPr id="4" name="Picture 3">
            <a:extLst>
              <a:ext uri="{FF2B5EF4-FFF2-40B4-BE49-F238E27FC236}">
                <a16:creationId xmlns:a16="http://schemas.microsoft.com/office/drawing/2014/main" id="{E1E77D44-C3CB-47DC-898F-A9E5ABFE3AE8}"/>
              </a:ext>
            </a:extLst>
          </p:cNvPr>
          <p:cNvPicPr>
            <a:picLocks noChangeAspect="1"/>
          </p:cNvPicPr>
          <p:nvPr/>
        </p:nvPicPr>
        <p:blipFill>
          <a:blip r:embed="rId3"/>
          <a:stretch>
            <a:fillRect/>
          </a:stretch>
        </p:blipFill>
        <p:spPr>
          <a:xfrm>
            <a:off x="1631119" y="914400"/>
            <a:ext cx="5759985" cy="5390707"/>
          </a:xfrm>
          <a:prstGeom prst="rect">
            <a:avLst/>
          </a:prstGeom>
        </p:spPr>
      </p:pic>
    </p:spTree>
    <p:extLst>
      <p:ext uri="{BB962C8B-B14F-4D97-AF65-F5344CB8AC3E}">
        <p14:creationId xmlns:p14="http://schemas.microsoft.com/office/powerpoint/2010/main" val="498275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Challenge</a:t>
            </a:r>
          </a:p>
        </p:txBody>
      </p:sp>
      <p:pic>
        <p:nvPicPr>
          <p:cNvPr id="4" name="Picture 3">
            <a:extLst>
              <a:ext uri="{FF2B5EF4-FFF2-40B4-BE49-F238E27FC236}">
                <a16:creationId xmlns:a16="http://schemas.microsoft.com/office/drawing/2014/main" id="{E198E9C9-6857-4BA7-BB47-53E04E145B54}"/>
              </a:ext>
            </a:extLst>
          </p:cNvPr>
          <p:cNvPicPr>
            <a:picLocks noChangeAspect="1"/>
          </p:cNvPicPr>
          <p:nvPr/>
        </p:nvPicPr>
        <p:blipFill>
          <a:blip r:embed="rId3"/>
          <a:stretch>
            <a:fillRect/>
          </a:stretch>
        </p:blipFill>
        <p:spPr>
          <a:xfrm>
            <a:off x="128587" y="2071687"/>
            <a:ext cx="8886825" cy="2714625"/>
          </a:xfrm>
          <a:prstGeom prst="rect">
            <a:avLst/>
          </a:prstGeom>
        </p:spPr>
      </p:pic>
    </p:spTree>
    <p:extLst>
      <p:ext uri="{BB962C8B-B14F-4D97-AF65-F5344CB8AC3E}">
        <p14:creationId xmlns:p14="http://schemas.microsoft.com/office/powerpoint/2010/main" val="1653253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Model</a:t>
            </a:r>
          </a:p>
        </p:txBody>
      </p:sp>
      <p:pic>
        <p:nvPicPr>
          <p:cNvPr id="4" name="Picture 3">
            <a:extLst>
              <a:ext uri="{FF2B5EF4-FFF2-40B4-BE49-F238E27FC236}">
                <a16:creationId xmlns:a16="http://schemas.microsoft.com/office/drawing/2014/main" id="{676AEECC-3F2E-4247-928B-678264329B2F}"/>
              </a:ext>
            </a:extLst>
          </p:cNvPr>
          <p:cNvPicPr>
            <a:picLocks noChangeAspect="1"/>
          </p:cNvPicPr>
          <p:nvPr/>
        </p:nvPicPr>
        <p:blipFill rotWithShape="1">
          <a:blip r:embed="rId3"/>
          <a:srcRect r="39457" b="8985"/>
          <a:stretch/>
        </p:blipFill>
        <p:spPr>
          <a:xfrm>
            <a:off x="297714" y="1077432"/>
            <a:ext cx="8192367" cy="4940596"/>
          </a:xfrm>
          <a:prstGeom prst="rect">
            <a:avLst/>
          </a:prstGeom>
        </p:spPr>
      </p:pic>
      <p:sp>
        <p:nvSpPr>
          <p:cNvPr id="3" name="Arrow: Left 2">
            <a:extLst>
              <a:ext uri="{FF2B5EF4-FFF2-40B4-BE49-F238E27FC236}">
                <a16:creationId xmlns:a16="http://schemas.microsoft.com/office/drawing/2014/main" id="{BFC42F70-0DD6-4780-8C81-7E8AD958A254}"/>
              </a:ext>
            </a:extLst>
          </p:cNvPr>
          <p:cNvSpPr/>
          <p:nvPr/>
        </p:nvSpPr>
        <p:spPr>
          <a:xfrm>
            <a:off x="2082017" y="1252023"/>
            <a:ext cx="1209821" cy="26728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localhost</a:t>
            </a:r>
            <a:endParaRPr lang="es-419" sz="1000" dirty="0"/>
          </a:p>
        </p:txBody>
      </p:sp>
    </p:spTree>
    <p:extLst>
      <p:ext uri="{BB962C8B-B14F-4D97-AF65-F5344CB8AC3E}">
        <p14:creationId xmlns:p14="http://schemas.microsoft.com/office/powerpoint/2010/main" val="397520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Model</a:t>
            </a:r>
          </a:p>
        </p:txBody>
      </p:sp>
      <p:pic>
        <p:nvPicPr>
          <p:cNvPr id="5" name="Picture 4">
            <a:extLst>
              <a:ext uri="{FF2B5EF4-FFF2-40B4-BE49-F238E27FC236}">
                <a16:creationId xmlns:a16="http://schemas.microsoft.com/office/drawing/2014/main" id="{3FE94D9F-584B-4EB9-A264-3A74790E0163}"/>
              </a:ext>
            </a:extLst>
          </p:cNvPr>
          <p:cNvPicPr>
            <a:picLocks noChangeAspect="1"/>
          </p:cNvPicPr>
          <p:nvPr/>
        </p:nvPicPr>
        <p:blipFill rotWithShape="1">
          <a:blip r:embed="rId3"/>
          <a:srcRect b="9147"/>
          <a:stretch/>
        </p:blipFill>
        <p:spPr>
          <a:xfrm>
            <a:off x="773382" y="845420"/>
            <a:ext cx="7477478" cy="5505758"/>
          </a:xfrm>
          <a:prstGeom prst="rect">
            <a:avLst/>
          </a:prstGeom>
        </p:spPr>
      </p:pic>
      <p:sp>
        <p:nvSpPr>
          <p:cNvPr id="4" name="Arrow: Left 3">
            <a:extLst>
              <a:ext uri="{FF2B5EF4-FFF2-40B4-BE49-F238E27FC236}">
                <a16:creationId xmlns:a16="http://schemas.microsoft.com/office/drawing/2014/main" id="{DD0C750B-7C1F-4CDF-95CA-297ECA47DE84}"/>
              </a:ext>
            </a:extLst>
          </p:cNvPr>
          <p:cNvSpPr/>
          <p:nvPr/>
        </p:nvSpPr>
        <p:spPr>
          <a:xfrm>
            <a:off x="3469884" y="1132447"/>
            <a:ext cx="1209821" cy="26728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azure pip</a:t>
            </a:r>
            <a:endParaRPr lang="es-419" sz="1000" dirty="0"/>
          </a:p>
        </p:txBody>
      </p:sp>
    </p:spTree>
    <p:extLst>
      <p:ext uri="{BB962C8B-B14F-4D97-AF65-F5344CB8AC3E}">
        <p14:creationId xmlns:p14="http://schemas.microsoft.com/office/powerpoint/2010/main" val="35755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Cheat sheet</a:t>
            </a:r>
          </a:p>
        </p:txBody>
      </p:sp>
      <p:sp>
        <p:nvSpPr>
          <p:cNvPr id="3" name="TextBox 2">
            <a:extLst>
              <a:ext uri="{FF2B5EF4-FFF2-40B4-BE49-F238E27FC236}">
                <a16:creationId xmlns:a16="http://schemas.microsoft.com/office/drawing/2014/main" id="{B4A1DE89-9A66-4785-9274-FDF30345FA0E}"/>
              </a:ext>
            </a:extLst>
          </p:cNvPr>
          <p:cNvSpPr txBox="1"/>
          <p:nvPr/>
        </p:nvSpPr>
        <p:spPr>
          <a:xfrm>
            <a:off x="767166" y="1286359"/>
            <a:ext cx="7051729" cy="4801314"/>
          </a:xfrm>
          <a:prstGeom prst="rect">
            <a:avLst/>
          </a:prstGeom>
          <a:noFill/>
        </p:spPr>
        <p:txBody>
          <a:bodyPr wrap="square" rtlCol="0">
            <a:spAutoFit/>
          </a:bodyPr>
          <a:lstStyle/>
          <a:p>
            <a:r>
              <a:rPr lang="en-US" dirty="0"/>
              <a:t>Java</a:t>
            </a:r>
          </a:p>
          <a:p>
            <a:r>
              <a:rPr lang="en-US" dirty="0"/>
              <a:t>	jdk-10.0.1_windows-x64_bin.exe</a:t>
            </a:r>
          </a:p>
          <a:p>
            <a:r>
              <a:rPr lang="en-US" dirty="0"/>
              <a:t>	JAVA_HOME	C:\Program Files\Java\jre-10.0.1</a:t>
            </a:r>
          </a:p>
          <a:p>
            <a:r>
              <a:rPr lang="en-US" dirty="0"/>
              <a:t>	PATH 		;C:\Program Files\Java\jre-10.0.1\bin\server</a:t>
            </a:r>
          </a:p>
          <a:p>
            <a:r>
              <a:rPr lang="en-US" dirty="0"/>
              <a:t>Download</a:t>
            </a:r>
          </a:p>
          <a:p>
            <a:r>
              <a:rPr lang="en-US" dirty="0"/>
              <a:t>	neo4j-community-3.4.0-windows.zip</a:t>
            </a:r>
          </a:p>
          <a:p>
            <a:r>
              <a:rPr lang="en-US" dirty="0"/>
              <a:t>Create Operating Folder</a:t>
            </a:r>
          </a:p>
          <a:p>
            <a:r>
              <a:rPr lang="en-US" dirty="0"/>
              <a:t>	C:\graph</a:t>
            </a:r>
          </a:p>
          <a:p>
            <a:r>
              <a:rPr lang="en-US" dirty="0"/>
              <a:t>	Copy in Zip contents</a:t>
            </a:r>
          </a:p>
          <a:p>
            <a:r>
              <a:rPr lang="en-US" dirty="0"/>
              <a:t>Start Server from CMD Run as Administrator</a:t>
            </a:r>
          </a:p>
          <a:p>
            <a:r>
              <a:rPr lang="en-US" dirty="0"/>
              <a:t>	cd /.</a:t>
            </a:r>
          </a:p>
          <a:p>
            <a:r>
              <a:rPr lang="en-US" dirty="0"/>
              <a:t>	cd graph/bin</a:t>
            </a:r>
          </a:p>
          <a:p>
            <a:r>
              <a:rPr lang="en-US" dirty="0"/>
              <a:t>	neo4j console</a:t>
            </a:r>
          </a:p>
          <a:p>
            <a:r>
              <a:rPr lang="en-US" dirty="0"/>
              <a:t>Open Browser</a:t>
            </a:r>
          </a:p>
          <a:p>
            <a:r>
              <a:rPr lang="en-US" dirty="0"/>
              <a:t>	localhost:7474</a:t>
            </a:r>
          </a:p>
          <a:p>
            <a:r>
              <a:rPr lang="en-US" dirty="0"/>
              <a:t>	Username: neo4j</a:t>
            </a:r>
          </a:p>
          <a:p>
            <a:r>
              <a:rPr lang="en-US" dirty="0"/>
              <a:t>	Password: neo4j</a:t>
            </a:r>
          </a:p>
        </p:txBody>
      </p:sp>
    </p:spTree>
    <p:extLst>
      <p:ext uri="{BB962C8B-B14F-4D97-AF65-F5344CB8AC3E}">
        <p14:creationId xmlns:p14="http://schemas.microsoft.com/office/powerpoint/2010/main" val="3364438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Vignettes</a:t>
            </a:r>
          </a:p>
        </p:txBody>
      </p:sp>
      <p:sp>
        <p:nvSpPr>
          <p:cNvPr id="3" name="TextBox 2">
            <a:extLst>
              <a:ext uri="{FF2B5EF4-FFF2-40B4-BE49-F238E27FC236}">
                <a16:creationId xmlns:a16="http://schemas.microsoft.com/office/drawing/2014/main" id="{B4A1DE89-9A66-4785-9274-FDF30345FA0E}"/>
              </a:ext>
            </a:extLst>
          </p:cNvPr>
          <p:cNvSpPr txBox="1"/>
          <p:nvPr/>
        </p:nvSpPr>
        <p:spPr>
          <a:xfrm>
            <a:off x="767166" y="1286359"/>
            <a:ext cx="7051729" cy="2031325"/>
          </a:xfrm>
          <a:prstGeom prst="rect">
            <a:avLst/>
          </a:prstGeom>
          <a:noFill/>
        </p:spPr>
        <p:txBody>
          <a:bodyPr wrap="square" rtlCol="0">
            <a:spAutoFit/>
          </a:bodyPr>
          <a:lstStyle/>
          <a:p>
            <a:r>
              <a:rPr lang="en-US" dirty="0"/>
              <a:t>:</a:t>
            </a:r>
            <a:r>
              <a:rPr lang="en-US"/>
              <a:t>play intro</a:t>
            </a:r>
            <a:endParaRPr lang="en-US" dirty="0"/>
          </a:p>
          <a:p>
            <a:r>
              <a:rPr lang="en-US" dirty="0"/>
              <a:t>:play start</a:t>
            </a:r>
          </a:p>
          <a:p>
            <a:r>
              <a:rPr lang="en-US" dirty="0"/>
              <a:t>:play concepts</a:t>
            </a:r>
          </a:p>
          <a:p>
            <a:r>
              <a:rPr lang="en-US" dirty="0"/>
              <a:t>:play cypher</a:t>
            </a:r>
          </a:p>
          <a:p>
            <a:r>
              <a:rPr lang="en-US" dirty="0"/>
              <a:t>:play write-code</a:t>
            </a:r>
          </a:p>
          <a:p>
            <a:r>
              <a:rPr lang="en-US" dirty="0"/>
              <a:t>:play movie-graph</a:t>
            </a:r>
          </a:p>
          <a:p>
            <a:r>
              <a:rPr lang="en-US" dirty="0"/>
              <a:t>:play northwind-graph</a:t>
            </a:r>
          </a:p>
        </p:txBody>
      </p:sp>
    </p:spTree>
    <p:extLst>
      <p:ext uri="{BB962C8B-B14F-4D97-AF65-F5344CB8AC3E}">
        <p14:creationId xmlns:p14="http://schemas.microsoft.com/office/powerpoint/2010/main" val="3490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Analyst Challenge</a:t>
            </a:r>
          </a:p>
        </p:txBody>
      </p:sp>
      <p:pic>
        <p:nvPicPr>
          <p:cNvPr id="4" name="Picture 3">
            <a:extLst>
              <a:ext uri="{FF2B5EF4-FFF2-40B4-BE49-F238E27FC236}">
                <a16:creationId xmlns:a16="http://schemas.microsoft.com/office/drawing/2014/main" id="{C37B722B-B36C-4D8D-8F5A-66387A6E79CB}"/>
              </a:ext>
            </a:extLst>
          </p:cNvPr>
          <p:cNvPicPr>
            <a:picLocks noChangeAspect="1"/>
          </p:cNvPicPr>
          <p:nvPr/>
        </p:nvPicPr>
        <p:blipFill>
          <a:blip r:embed="rId3"/>
          <a:stretch>
            <a:fillRect/>
          </a:stretch>
        </p:blipFill>
        <p:spPr>
          <a:xfrm>
            <a:off x="1149241" y="855222"/>
            <a:ext cx="3068035" cy="2479182"/>
          </a:xfrm>
          <a:prstGeom prst="rect">
            <a:avLst/>
          </a:prstGeom>
        </p:spPr>
      </p:pic>
      <p:pic>
        <p:nvPicPr>
          <p:cNvPr id="5" name="Picture 4">
            <a:extLst>
              <a:ext uri="{FF2B5EF4-FFF2-40B4-BE49-F238E27FC236}">
                <a16:creationId xmlns:a16="http://schemas.microsoft.com/office/drawing/2014/main" id="{8B1A9A85-0381-45D4-9AA9-B922DDD4966F}"/>
              </a:ext>
            </a:extLst>
          </p:cNvPr>
          <p:cNvPicPr>
            <a:picLocks noChangeAspect="1"/>
          </p:cNvPicPr>
          <p:nvPr/>
        </p:nvPicPr>
        <p:blipFill>
          <a:blip r:embed="rId4"/>
          <a:stretch>
            <a:fillRect/>
          </a:stretch>
        </p:blipFill>
        <p:spPr>
          <a:xfrm>
            <a:off x="1143829" y="3429000"/>
            <a:ext cx="3068035" cy="2840773"/>
          </a:xfrm>
          <a:prstGeom prst="rect">
            <a:avLst/>
          </a:prstGeom>
        </p:spPr>
      </p:pic>
      <p:pic>
        <p:nvPicPr>
          <p:cNvPr id="6" name="Picture 5">
            <a:extLst>
              <a:ext uri="{FF2B5EF4-FFF2-40B4-BE49-F238E27FC236}">
                <a16:creationId xmlns:a16="http://schemas.microsoft.com/office/drawing/2014/main" id="{C52ABEF4-0ED9-4C95-B256-16E57DDFFDA1}"/>
              </a:ext>
            </a:extLst>
          </p:cNvPr>
          <p:cNvPicPr>
            <a:picLocks noChangeAspect="1"/>
          </p:cNvPicPr>
          <p:nvPr/>
        </p:nvPicPr>
        <p:blipFill>
          <a:blip r:embed="rId5"/>
          <a:stretch>
            <a:fillRect/>
          </a:stretch>
        </p:blipFill>
        <p:spPr>
          <a:xfrm>
            <a:off x="5202620" y="999796"/>
            <a:ext cx="2778669" cy="5254211"/>
          </a:xfrm>
          <a:prstGeom prst="rect">
            <a:avLst/>
          </a:prstGeom>
        </p:spPr>
      </p:pic>
    </p:spTree>
    <p:extLst>
      <p:ext uri="{BB962C8B-B14F-4D97-AF65-F5344CB8AC3E}">
        <p14:creationId xmlns:p14="http://schemas.microsoft.com/office/powerpoint/2010/main" val="3956311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4" name="Picture 3">
            <a:extLst>
              <a:ext uri="{FF2B5EF4-FFF2-40B4-BE49-F238E27FC236}">
                <a16:creationId xmlns:a16="http://schemas.microsoft.com/office/drawing/2014/main" id="{BE6661A6-D78C-4609-872C-E92C08E91EB7}"/>
              </a:ext>
            </a:extLst>
          </p:cNvPr>
          <p:cNvPicPr>
            <a:picLocks noChangeAspect="1"/>
          </p:cNvPicPr>
          <p:nvPr/>
        </p:nvPicPr>
        <p:blipFill rotWithShape="1">
          <a:blip r:embed="rId3"/>
          <a:srcRect b="22794"/>
          <a:stretch/>
        </p:blipFill>
        <p:spPr>
          <a:xfrm>
            <a:off x="488319" y="945931"/>
            <a:ext cx="8166078" cy="5273562"/>
          </a:xfrm>
          <a:prstGeom prst="rect">
            <a:avLst/>
          </a:prstGeom>
        </p:spPr>
      </p:pic>
    </p:spTree>
    <p:extLst>
      <p:ext uri="{BB962C8B-B14F-4D97-AF65-F5344CB8AC3E}">
        <p14:creationId xmlns:p14="http://schemas.microsoft.com/office/powerpoint/2010/main" val="3595336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3" name="Picture 2">
            <a:extLst>
              <a:ext uri="{FF2B5EF4-FFF2-40B4-BE49-F238E27FC236}">
                <a16:creationId xmlns:a16="http://schemas.microsoft.com/office/drawing/2014/main" id="{6338E6C5-75A1-407E-B823-1C52D1E80BAC}"/>
              </a:ext>
            </a:extLst>
          </p:cNvPr>
          <p:cNvPicPr>
            <a:picLocks noChangeAspect="1"/>
          </p:cNvPicPr>
          <p:nvPr/>
        </p:nvPicPr>
        <p:blipFill rotWithShape="1">
          <a:blip r:embed="rId3"/>
          <a:srcRect b="36092"/>
          <a:stretch/>
        </p:blipFill>
        <p:spPr>
          <a:xfrm>
            <a:off x="472553" y="1292780"/>
            <a:ext cx="8198893" cy="4382814"/>
          </a:xfrm>
          <a:prstGeom prst="rect">
            <a:avLst/>
          </a:prstGeom>
        </p:spPr>
      </p:pic>
    </p:spTree>
    <p:extLst>
      <p:ext uri="{BB962C8B-B14F-4D97-AF65-F5344CB8AC3E}">
        <p14:creationId xmlns:p14="http://schemas.microsoft.com/office/powerpoint/2010/main" val="2610494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Content Placeholder 2">
            <a:extLst>
              <a:ext uri="{FF2B5EF4-FFF2-40B4-BE49-F238E27FC236}">
                <a16:creationId xmlns:a16="http://schemas.microsoft.com/office/drawing/2014/main" id="{0A86FB56-DC78-4AB4-9241-A77EFB1E4CC0}"/>
              </a:ext>
            </a:extLst>
          </p:cNvPr>
          <p:cNvSpPr txBox="1">
            <a:spLocks/>
          </p:cNvSpPr>
          <p:nvPr/>
        </p:nvSpPr>
        <p:spPr>
          <a:xfrm>
            <a:off x="974035" y="1226032"/>
            <a:ext cx="3160643" cy="5054261"/>
          </a:xfrm>
          <a:prstGeom prst="rect">
            <a:avLst/>
          </a:prstGeom>
        </p:spPr>
        <p:txBody>
          <a:bodyPr>
            <a:normAutofit/>
          </a:bodyPr>
          <a:lstStyle>
            <a:lvl1pPr marL="0" indent="0" algn="l"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Clr>
                <a:srgbClr val="F0AB00"/>
              </a:buClr>
              <a:buFont typeface="Wingdings" panose="05000000000000000000" pitchFamily="2" charset="2"/>
              <a:buChar char="§"/>
              <a:defRPr sz="2000" b="0" kern="1200">
                <a:solidFill>
                  <a:schemeClr val="tx1"/>
                </a:solidFill>
                <a:latin typeface="+mj-lt"/>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F0AB00"/>
              </a:buClr>
              <a:buFont typeface="Arial" panose="020B0604020202020204" pitchFamily="34" charset="0"/>
              <a:buChar char="•"/>
              <a:defRPr sz="1800" b="0" kern="1200">
                <a:solidFill>
                  <a:schemeClr val="tx1"/>
                </a:solidFill>
                <a:latin typeface="+mj-lt"/>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F0AB00"/>
              </a:buClr>
              <a:buFont typeface="Courier New" panose="02070309020205020404" pitchFamily="49" charset="0"/>
              <a:buChar char="o"/>
              <a:defRPr sz="1600" b="0" kern="1200">
                <a:solidFill>
                  <a:schemeClr val="tx1"/>
                </a:solidFill>
                <a:latin typeface="+mj-lt"/>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F0AB00"/>
              </a:buClr>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j-lt"/>
              </a:rPr>
              <a:t>Pete</a:t>
            </a:r>
          </a:p>
          <a:p>
            <a:pPr marL="342900" indent="-342900">
              <a:buFont typeface="Wingdings" panose="05000000000000000000" pitchFamily="2" charset="2"/>
              <a:buChar char="§"/>
            </a:pPr>
            <a:r>
              <a:rPr lang="en-US" sz="1800" dirty="0"/>
              <a:t>SQL Server (Relational)</a:t>
            </a:r>
          </a:p>
          <a:p>
            <a:pPr marL="971550" lvl="1" indent="-285750"/>
            <a:r>
              <a:rPr lang="en-US" sz="1400" dirty="0"/>
              <a:t>Short</a:t>
            </a:r>
          </a:p>
          <a:p>
            <a:pPr marL="971550" lvl="1" indent="-285750"/>
            <a:r>
              <a:rPr lang="en-US" sz="1400" dirty="0"/>
              <a:t>Long</a:t>
            </a:r>
          </a:p>
          <a:p>
            <a:pPr marL="342900" indent="-342900">
              <a:buFont typeface="Wingdings" panose="05000000000000000000" pitchFamily="2" charset="2"/>
              <a:buChar char="§"/>
            </a:pPr>
            <a:r>
              <a:rPr lang="en-US" sz="1800" dirty="0"/>
              <a:t>Graph</a:t>
            </a:r>
          </a:p>
          <a:p>
            <a:pPr marL="1028700" lvl="1" indent="-342900"/>
            <a:r>
              <a:rPr lang="en-US" sz="1400" dirty="0"/>
              <a:t>Ahh</a:t>
            </a:r>
          </a:p>
          <a:p>
            <a:pPr marL="342900" indent="-342900">
              <a:buFont typeface="Wingdings" panose="05000000000000000000" pitchFamily="2" charset="2"/>
              <a:buChar char="§"/>
            </a:pPr>
            <a:r>
              <a:rPr lang="en-US" sz="1800" dirty="0"/>
              <a:t>RStudio</a:t>
            </a:r>
          </a:p>
          <a:p>
            <a:pPr marL="1028700" lvl="1" indent="-342900"/>
            <a:r>
              <a:rPr lang="en-US" sz="1400" dirty="0"/>
              <a:t>We’ll see</a:t>
            </a:r>
          </a:p>
          <a:p>
            <a:pPr marL="342900" indent="-342900"/>
            <a:endParaRPr lang="en-US" sz="1800" dirty="0"/>
          </a:p>
          <a:p>
            <a:pPr marL="342900" indent="-342900"/>
            <a:endParaRPr lang="en-US" sz="1800" dirty="0"/>
          </a:p>
          <a:p>
            <a:pPr marL="1028700" lvl="1" indent="-342900"/>
            <a:endParaRPr lang="en-US" sz="1400" dirty="0"/>
          </a:p>
          <a:p>
            <a:pPr marL="971550" lvl="1" indent="-285750"/>
            <a:endParaRPr lang="en-US" sz="1400" dirty="0"/>
          </a:p>
          <a:p>
            <a:pPr marL="971550" lvl="1" indent="-285750"/>
            <a:endParaRPr lang="en-US" sz="1400" dirty="0"/>
          </a:p>
          <a:p>
            <a:endParaRPr lang="en-US" b="1" dirty="0"/>
          </a:p>
          <a:p>
            <a:pPr marL="342900" indent="-342900"/>
            <a:endParaRPr lang="en-US" sz="1400" dirty="0">
              <a:latin typeface="+mj-lt"/>
            </a:endParaRPr>
          </a:p>
          <a:p>
            <a:pPr marL="971550" lvl="1" indent="-285750"/>
            <a:endParaRPr lang="en-US" sz="1400" dirty="0">
              <a:latin typeface="+mj-lt"/>
            </a:endParaRPr>
          </a:p>
          <a:p>
            <a:pPr marL="285750" indent="-285750">
              <a:buFont typeface="Wingdings" panose="05000000000000000000" pitchFamily="2" charset="2"/>
              <a:buChar char="§"/>
            </a:pPr>
            <a:endParaRPr lang="en-US" sz="2000" dirty="0">
              <a:latin typeface="+mj-lt"/>
            </a:endParaRPr>
          </a:p>
          <a:p>
            <a:endParaRPr lang="en-US" b="1" dirty="0"/>
          </a:p>
        </p:txBody>
      </p:sp>
    </p:spTree>
    <p:extLst>
      <p:ext uri="{BB962C8B-B14F-4D97-AF65-F5344CB8AC3E}">
        <p14:creationId xmlns:p14="http://schemas.microsoft.com/office/powerpoint/2010/main" val="91782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3" name="Picture 2">
            <a:extLst>
              <a:ext uri="{FF2B5EF4-FFF2-40B4-BE49-F238E27FC236}">
                <a16:creationId xmlns:a16="http://schemas.microsoft.com/office/drawing/2014/main" id="{0E6B1549-C403-4161-A513-23A1C88948E9}"/>
              </a:ext>
            </a:extLst>
          </p:cNvPr>
          <p:cNvPicPr>
            <a:picLocks noChangeAspect="1"/>
          </p:cNvPicPr>
          <p:nvPr/>
        </p:nvPicPr>
        <p:blipFill rotWithShape="1">
          <a:blip r:embed="rId3"/>
          <a:srcRect b="40919"/>
          <a:stretch/>
        </p:blipFill>
        <p:spPr>
          <a:xfrm>
            <a:off x="393725" y="1403131"/>
            <a:ext cx="8198893" cy="4051738"/>
          </a:xfrm>
          <a:prstGeom prst="rect">
            <a:avLst/>
          </a:prstGeom>
        </p:spPr>
      </p:pic>
    </p:spTree>
    <p:extLst>
      <p:ext uri="{BB962C8B-B14F-4D97-AF65-F5344CB8AC3E}">
        <p14:creationId xmlns:p14="http://schemas.microsoft.com/office/powerpoint/2010/main" val="2176173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3" name="Picture 2">
            <a:extLst>
              <a:ext uri="{FF2B5EF4-FFF2-40B4-BE49-F238E27FC236}">
                <a16:creationId xmlns:a16="http://schemas.microsoft.com/office/drawing/2014/main" id="{8D9B779E-295B-487C-B91B-B8B3E6567F5A}"/>
              </a:ext>
            </a:extLst>
          </p:cNvPr>
          <p:cNvPicPr>
            <a:picLocks noChangeAspect="1"/>
          </p:cNvPicPr>
          <p:nvPr/>
        </p:nvPicPr>
        <p:blipFill rotWithShape="1">
          <a:blip r:embed="rId3"/>
          <a:srcRect b="29885"/>
          <a:stretch/>
        </p:blipFill>
        <p:spPr>
          <a:xfrm>
            <a:off x="472553" y="1158771"/>
            <a:ext cx="8198893" cy="4808483"/>
          </a:xfrm>
          <a:prstGeom prst="rect">
            <a:avLst/>
          </a:prstGeom>
        </p:spPr>
      </p:pic>
    </p:spTree>
    <p:extLst>
      <p:ext uri="{BB962C8B-B14F-4D97-AF65-F5344CB8AC3E}">
        <p14:creationId xmlns:p14="http://schemas.microsoft.com/office/powerpoint/2010/main" val="318687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3" name="Picture 2">
            <a:extLst>
              <a:ext uri="{FF2B5EF4-FFF2-40B4-BE49-F238E27FC236}">
                <a16:creationId xmlns:a16="http://schemas.microsoft.com/office/drawing/2014/main" id="{C4B9915F-C6C8-4001-98C0-5077A6DFA82A}"/>
              </a:ext>
            </a:extLst>
          </p:cNvPr>
          <p:cNvPicPr>
            <a:picLocks noChangeAspect="1"/>
          </p:cNvPicPr>
          <p:nvPr/>
        </p:nvPicPr>
        <p:blipFill rotWithShape="1">
          <a:blip r:embed="rId3"/>
          <a:srcRect b="42299"/>
          <a:stretch/>
        </p:blipFill>
        <p:spPr>
          <a:xfrm>
            <a:off x="472553" y="1458317"/>
            <a:ext cx="8198893" cy="3957145"/>
          </a:xfrm>
          <a:prstGeom prst="rect">
            <a:avLst/>
          </a:prstGeom>
        </p:spPr>
      </p:pic>
    </p:spTree>
    <p:extLst>
      <p:ext uri="{BB962C8B-B14F-4D97-AF65-F5344CB8AC3E}">
        <p14:creationId xmlns:p14="http://schemas.microsoft.com/office/powerpoint/2010/main" val="1531458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3" name="Picture 2">
            <a:extLst>
              <a:ext uri="{FF2B5EF4-FFF2-40B4-BE49-F238E27FC236}">
                <a16:creationId xmlns:a16="http://schemas.microsoft.com/office/drawing/2014/main" id="{C87A7574-6C11-4110-B818-554A9D215AF7}"/>
              </a:ext>
            </a:extLst>
          </p:cNvPr>
          <p:cNvPicPr>
            <a:picLocks noChangeAspect="1"/>
          </p:cNvPicPr>
          <p:nvPr/>
        </p:nvPicPr>
        <p:blipFill rotWithShape="1">
          <a:blip r:embed="rId3"/>
          <a:srcRect b="20345"/>
          <a:stretch/>
        </p:blipFill>
        <p:spPr>
          <a:xfrm>
            <a:off x="472553" y="867110"/>
            <a:ext cx="8198893" cy="5462752"/>
          </a:xfrm>
          <a:prstGeom prst="rect">
            <a:avLst/>
          </a:prstGeom>
        </p:spPr>
      </p:pic>
    </p:spTree>
    <p:extLst>
      <p:ext uri="{BB962C8B-B14F-4D97-AF65-F5344CB8AC3E}">
        <p14:creationId xmlns:p14="http://schemas.microsoft.com/office/powerpoint/2010/main" val="3782339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4" name="Picture 3">
            <a:extLst>
              <a:ext uri="{FF2B5EF4-FFF2-40B4-BE49-F238E27FC236}">
                <a16:creationId xmlns:a16="http://schemas.microsoft.com/office/drawing/2014/main" id="{5ACF5C71-589A-4B29-801E-33AA201025B9}"/>
              </a:ext>
            </a:extLst>
          </p:cNvPr>
          <p:cNvPicPr>
            <a:picLocks noChangeAspect="1"/>
          </p:cNvPicPr>
          <p:nvPr/>
        </p:nvPicPr>
        <p:blipFill rotWithShape="1">
          <a:blip r:embed="rId3"/>
          <a:srcRect b="28621"/>
          <a:stretch/>
        </p:blipFill>
        <p:spPr>
          <a:xfrm>
            <a:off x="472553" y="1040530"/>
            <a:ext cx="8198893" cy="4895193"/>
          </a:xfrm>
          <a:prstGeom prst="rect">
            <a:avLst/>
          </a:prstGeom>
        </p:spPr>
      </p:pic>
    </p:spTree>
    <p:extLst>
      <p:ext uri="{BB962C8B-B14F-4D97-AF65-F5344CB8AC3E}">
        <p14:creationId xmlns:p14="http://schemas.microsoft.com/office/powerpoint/2010/main" val="4157509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3" name="Picture 2">
            <a:extLst>
              <a:ext uri="{FF2B5EF4-FFF2-40B4-BE49-F238E27FC236}">
                <a16:creationId xmlns:a16="http://schemas.microsoft.com/office/drawing/2014/main" id="{2914E39B-FB6B-4730-B63E-047EC3108B58}"/>
              </a:ext>
            </a:extLst>
          </p:cNvPr>
          <p:cNvPicPr>
            <a:picLocks noChangeAspect="1"/>
          </p:cNvPicPr>
          <p:nvPr/>
        </p:nvPicPr>
        <p:blipFill rotWithShape="1">
          <a:blip r:embed="rId3"/>
          <a:srcRect b="24923"/>
          <a:stretch/>
        </p:blipFill>
        <p:spPr>
          <a:xfrm>
            <a:off x="415262" y="1055086"/>
            <a:ext cx="8313475" cy="5148775"/>
          </a:xfrm>
          <a:prstGeom prst="rect">
            <a:avLst/>
          </a:prstGeom>
        </p:spPr>
      </p:pic>
    </p:spTree>
    <p:extLst>
      <p:ext uri="{BB962C8B-B14F-4D97-AF65-F5344CB8AC3E}">
        <p14:creationId xmlns:p14="http://schemas.microsoft.com/office/powerpoint/2010/main" val="98373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4" name="Picture 3">
            <a:extLst>
              <a:ext uri="{FF2B5EF4-FFF2-40B4-BE49-F238E27FC236}">
                <a16:creationId xmlns:a16="http://schemas.microsoft.com/office/drawing/2014/main" id="{7ADF18FC-0698-4C12-A4C6-CF1AA5505776}"/>
              </a:ext>
            </a:extLst>
          </p:cNvPr>
          <p:cNvPicPr>
            <a:picLocks noChangeAspect="1"/>
          </p:cNvPicPr>
          <p:nvPr/>
        </p:nvPicPr>
        <p:blipFill rotWithShape="1">
          <a:blip r:embed="rId3"/>
          <a:srcRect b="17685"/>
          <a:stretch/>
        </p:blipFill>
        <p:spPr>
          <a:xfrm>
            <a:off x="285756" y="1168174"/>
            <a:ext cx="8472488" cy="3922939"/>
          </a:xfrm>
          <a:prstGeom prst="rect">
            <a:avLst/>
          </a:prstGeom>
        </p:spPr>
      </p:pic>
    </p:spTree>
    <p:extLst>
      <p:ext uri="{BB962C8B-B14F-4D97-AF65-F5344CB8AC3E}">
        <p14:creationId xmlns:p14="http://schemas.microsoft.com/office/powerpoint/2010/main" val="3389409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3" name="Picture 2">
            <a:extLst>
              <a:ext uri="{FF2B5EF4-FFF2-40B4-BE49-F238E27FC236}">
                <a16:creationId xmlns:a16="http://schemas.microsoft.com/office/drawing/2014/main" id="{F0635692-C4F4-41B3-AAAE-97AF7AA10201}"/>
              </a:ext>
            </a:extLst>
          </p:cNvPr>
          <p:cNvPicPr>
            <a:picLocks noChangeAspect="1"/>
          </p:cNvPicPr>
          <p:nvPr/>
        </p:nvPicPr>
        <p:blipFill>
          <a:blip r:embed="rId3"/>
          <a:stretch>
            <a:fillRect/>
          </a:stretch>
        </p:blipFill>
        <p:spPr>
          <a:xfrm>
            <a:off x="338137" y="1047452"/>
            <a:ext cx="8467725" cy="4763095"/>
          </a:xfrm>
          <a:prstGeom prst="rect">
            <a:avLst/>
          </a:prstGeom>
        </p:spPr>
      </p:pic>
    </p:spTree>
    <p:extLst>
      <p:ext uri="{BB962C8B-B14F-4D97-AF65-F5344CB8AC3E}">
        <p14:creationId xmlns:p14="http://schemas.microsoft.com/office/powerpoint/2010/main" val="165140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3" name="Picture 2">
            <a:extLst>
              <a:ext uri="{FF2B5EF4-FFF2-40B4-BE49-F238E27FC236}">
                <a16:creationId xmlns:a16="http://schemas.microsoft.com/office/drawing/2014/main" id="{B82C4F1A-C21B-4335-B247-CC179D07053A}"/>
              </a:ext>
            </a:extLst>
          </p:cNvPr>
          <p:cNvPicPr>
            <a:picLocks noChangeAspect="1"/>
          </p:cNvPicPr>
          <p:nvPr/>
        </p:nvPicPr>
        <p:blipFill>
          <a:blip r:embed="rId3"/>
          <a:stretch>
            <a:fillRect/>
          </a:stretch>
        </p:blipFill>
        <p:spPr>
          <a:xfrm>
            <a:off x="271455" y="1085846"/>
            <a:ext cx="8539162" cy="4803279"/>
          </a:xfrm>
          <a:prstGeom prst="rect">
            <a:avLst/>
          </a:prstGeom>
        </p:spPr>
      </p:pic>
    </p:spTree>
    <p:extLst>
      <p:ext uri="{BB962C8B-B14F-4D97-AF65-F5344CB8AC3E}">
        <p14:creationId xmlns:p14="http://schemas.microsoft.com/office/powerpoint/2010/main" val="1914193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4" name="Picture 3">
            <a:extLst>
              <a:ext uri="{FF2B5EF4-FFF2-40B4-BE49-F238E27FC236}">
                <a16:creationId xmlns:a16="http://schemas.microsoft.com/office/drawing/2014/main" id="{81476F6F-9FD7-4632-B20C-A7B537D4F602}"/>
              </a:ext>
            </a:extLst>
          </p:cNvPr>
          <p:cNvPicPr>
            <a:picLocks noChangeAspect="1"/>
          </p:cNvPicPr>
          <p:nvPr/>
        </p:nvPicPr>
        <p:blipFill rotWithShape="1">
          <a:blip r:embed="rId3"/>
          <a:srcRect b="18154"/>
          <a:stretch/>
        </p:blipFill>
        <p:spPr>
          <a:xfrm>
            <a:off x="591111" y="858136"/>
            <a:ext cx="7983150" cy="5389983"/>
          </a:xfrm>
          <a:prstGeom prst="rect">
            <a:avLst/>
          </a:prstGeom>
        </p:spPr>
      </p:pic>
    </p:spTree>
    <p:extLst>
      <p:ext uri="{BB962C8B-B14F-4D97-AF65-F5344CB8AC3E}">
        <p14:creationId xmlns:p14="http://schemas.microsoft.com/office/powerpoint/2010/main" val="3213143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a:t>
            </a:r>
          </a:p>
        </p:txBody>
      </p:sp>
      <p:pic>
        <p:nvPicPr>
          <p:cNvPr id="5" name="Picture 4">
            <a:extLst>
              <a:ext uri="{FF2B5EF4-FFF2-40B4-BE49-F238E27FC236}">
                <a16:creationId xmlns:a16="http://schemas.microsoft.com/office/drawing/2014/main" id="{177B71DB-1691-4B13-9FCF-982BD49261F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4401" y="972152"/>
            <a:ext cx="7353700" cy="5120640"/>
          </a:xfrm>
          <a:prstGeom prst="rect">
            <a:avLst/>
          </a:prstGeom>
          <a:noFill/>
          <a:ln>
            <a:noFill/>
          </a:ln>
        </p:spPr>
      </p:pic>
    </p:spTree>
    <p:extLst>
      <p:ext uri="{BB962C8B-B14F-4D97-AF65-F5344CB8AC3E}">
        <p14:creationId xmlns:p14="http://schemas.microsoft.com/office/powerpoint/2010/main" val="793968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RStudio</a:t>
            </a:r>
          </a:p>
        </p:txBody>
      </p:sp>
      <p:pic>
        <p:nvPicPr>
          <p:cNvPr id="5" name="Picture 4">
            <a:extLst>
              <a:ext uri="{FF2B5EF4-FFF2-40B4-BE49-F238E27FC236}">
                <a16:creationId xmlns:a16="http://schemas.microsoft.com/office/drawing/2014/main" id="{581AFB9C-D5EB-4194-AC7F-660A627114D6}"/>
              </a:ext>
            </a:extLst>
          </p:cNvPr>
          <p:cNvPicPr>
            <a:picLocks noChangeAspect="1"/>
          </p:cNvPicPr>
          <p:nvPr/>
        </p:nvPicPr>
        <p:blipFill>
          <a:blip r:embed="rId3"/>
          <a:stretch>
            <a:fillRect/>
          </a:stretch>
        </p:blipFill>
        <p:spPr>
          <a:xfrm>
            <a:off x="807942" y="858910"/>
            <a:ext cx="7442762" cy="5504955"/>
          </a:xfrm>
          <a:prstGeom prst="rect">
            <a:avLst/>
          </a:prstGeom>
        </p:spPr>
      </p:pic>
    </p:spTree>
    <p:extLst>
      <p:ext uri="{BB962C8B-B14F-4D97-AF65-F5344CB8AC3E}">
        <p14:creationId xmlns:p14="http://schemas.microsoft.com/office/powerpoint/2010/main" val="335390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in Container</a:t>
            </a:r>
          </a:p>
        </p:txBody>
      </p:sp>
      <p:pic>
        <p:nvPicPr>
          <p:cNvPr id="3" name="Picture 2">
            <a:extLst>
              <a:ext uri="{FF2B5EF4-FFF2-40B4-BE49-F238E27FC236}">
                <a16:creationId xmlns:a16="http://schemas.microsoft.com/office/drawing/2014/main" id="{E41BD44F-9E39-457F-937B-70A115318AEE}"/>
              </a:ext>
            </a:extLst>
          </p:cNvPr>
          <p:cNvPicPr>
            <a:picLocks noChangeAspect="1"/>
          </p:cNvPicPr>
          <p:nvPr/>
        </p:nvPicPr>
        <p:blipFill rotWithShape="1">
          <a:blip r:embed="rId3"/>
          <a:srcRect b="28923"/>
          <a:stretch/>
        </p:blipFill>
        <p:spPr>
          <a:xfrm>
            <a:off x="479402" y="1139484"/>
            <a:ext cx="8185196" cy="4874455"/>
          </a:xfrm>
          <a:prstGeom prst="rect">
            <a:avLst/>
          </a:prstGeom>
        </p:spPr>
      </p:pic>
    </p:spTree>
    <p:extLst>
      <p:ext uri="{BB962C8B-B14F-4D97-AF65-F5344CB8AC3E}">
        <p14:creationId xmlns:p14="http://schemas.microsoft.com/office/powerpoint/2010/main" val="350392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in Container</a:t>
            </a:r>
          </a:p>
        </p:txBody>
      </p:sp>
      <p:pic>
        <p:nvPicPr>
          <p:cNvPr id="5" name="Picture 4">
            <a:extLst>
              <a:ext uri="{FF2B5EF4-FFF2-40B4-BE49-F238E27FC236}">
                <a16:creationId xmlns:a16="http://schemas.microsoft.com/office/drawing/2014/main" id="{F17B51AC-ABA6-45E3-B930-32D04EAA9B65}"/>
              </a:ext>
            </a:extLst>
          </p:cNvPr>
          <p:cNvPicPr>
            <a:picLocks noChangeAspect="1"/>
          </p:cNvPicPr>
          <p:nvPr/>
        </p:nvPicPr>
        <p:blipFill rotWithShape="1">
          <a:blip r:embed="rId3"/>
          <a:srcRect b="30975"/>
          <a:stretch/>
        </p:blipFill>
        <p:spPr>
          <a:xfrm>
            <a:off x="479402" y="1188728"/>
            <a:ext cx="8185196" cy="4733778"/>
          </a:xfrm>
          <a:prstGeom prst="rect">
            <a:avLst/>
          </a:prstGeom>
        </p:spPr>
      </p:pic>
      <p:sp>
        <p:nvSpPr>
          <p:cNvPr id="6" name="Arrow: Left 5">
            <a:extLst>
              <a:ext uri="{FF2B5EF4-FFF2-40B4-BE49-F238E27FC236}">
                <a16:creationId xmlns:a16="http://schemas.microsoft.com/office/drawing/2014/main" id="{31D0A2FC-52D3-4500-80FB-F05A86AD0373}"/>
              </a:ext>
            </a:extLst>
          </p:cNvPr>
          <p:cNvSpPr/>
          <p:nvPr/>
        </p:nvSpPr>
        <p:spPr>
          <a:xfrm>
            <a:off x="5655211" y="4733777"/>
            <a:ext cx="2096087" cy="267287"/>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copied in after </a:t>
            </a:r>
            <a:r>
              <a:rPr lang="en-US" sz="1000" dirty="0" err="1"/>
              <a:t>containter</a:t>
            </a:r>
            <a:r>
              <a:rPr lang="en-US" sz="1000" dirty="0"/>
              <a:t> started</a:t>
            </a:r>
            <a:endParaRPr lang="es-419" sz="1000" dirty="0"/>
          </a:p>
        </p:txBody>
      </p:sp>
    </p:spTree>
    <p:extLst>
      <p:ext uri="{BB962C8B-B14F-4D97-AF65-F5344CB8AC3E}">
        <p14:creationId xmlns:p14="http://schemas.microsoft.com/office/powerpoint/2010/main" val="419044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in Container</a:t>
            </a:r>
          </a:p>
        </p:txBody>
      </p:sp>
    </p:spTree>
    <p:extLst>
      <p:ext uri="{BB962C8B-B14F-4D97-AF65-F5344CB8AC3E}">
        <p14:creationId xmlns:p14="http://schemas.microsoft.com/office/powerpoint/2010/main" val="2857338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6" name="Content Placeholder 2">
            <a:extLst>
              <a:ext uri="{FF2B5EF4-FFF2-40B4-BE49-F238E27FC236}">
                <a16:creationId xmlns:a16="http://schemas.microsoft.com/office/drawing/2014/main" id="{96849AD0-9B46-4B67-AADC-0B2B03B44E1A}"/>
              </a:ext>
            </a:extLst>
          </p:cNvPr>
          <p:cNvSpPr txBox="1">
            <a:spLocks/>
          </p:cNvSpPr>
          <p:nvPr/>
        </p:nvSpPr>
        <p:spPr>
          <a:xfrm>
            <a:off x="974035" y="1226032"/>
            <a:ext cx="3160643" cy="5054261"/>
          </a:xfrm>
          <a:prstGeom prst="rect">
            <a:avLst/>
          </a:prstGeom>
        </p:spPr>
        <p:txBody>
          <a:bodyPr>
            <a:normAutofit/>
          </a:bodyPr>
          <a:lstStyle>
            <a:lvl1pPr marL="0" indent="0" algn="l"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Clr>
                <a:srgbClr val="F0AB00"/>
              </a:buClr>
              <a:buFont typeface="Wingdings" panose="05000000000000000000" pitchFamily="2" charset="2"/>
              <a:buChar char="§"/>
              <a:defRPr sz="2000" b="0" kern="1200">
                <a:solidFill>
                  <a:schemeClr val="tx1"/>
                </a:solidFill>
                <a:latin typeface="+mj-lt"/>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F0AB00"/>
              </a:buClr>
              <a:buFont typeface="Arial" panose="020B0604020202020204" pitchFamily="34" charset="0"/>
              <a:buChar char="•"/>
              <a:defRPr sz="1800" b="0" kern="1200">
                <a:solidFill>
                  <a:schemeClr val="tx1"/>
                </a:solidFill>
                <a:latin typeface="+mj-lt"/>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F0AB00"/>
              </a:buClr>
              <a:buFont typeface="Courier New" panose="02070309020205020404" pitchFamily="49" charset="0"/>
              <a:buChar char="o"/>
              <a:defRPr sz="1600" b="0" kern="1200">
                <a:solidFill>
                  <a:schemeClr val="tx1"/>
                </a:solidFill>
                <a:latin typeface="+mj-lt"/>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F0AB00"/>
              </a:buClr>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j-lt"/>
              </a:rPr>
              <a:t>Questions</a:t>
            </a:r>
            <a:endParaRPr lang="en-US" sz="1400" dirty="0"/>
          </a:p>
          <a:p>
            <a:pPr marL="342900" indent="-342900"/>
            <a:endParaRPr lang="en-US" sz="1800" dirty="0"/>
          </a:p>
          <a:p>
            <a:pPr marL="342900" indent="-342900"/>
            <a:endParaRPr lang="en-US" sz="1800" dirty="0"/>
          </a:p>
          <a:p>
            <a:pPr marL="1028700" lvl="1" indent="-342900"/>
            <a:endParaRPr lang="en-US" sz="1400" dirty="0"/>
          </a:p>
          <a:p>
            <a:pPr marL="971550" lvl="1" indent="-285750"/>
            <a:endParaRPr lang="en-US" sz="1400" dirty="0"/>
          </a:p>
          <a:p>
            <a:pPr marL="971550" lvl="1" indent="-285750"/>
            <a:endParaRPr lang="en-US" sz="1400" dirty="0"/>
          </a:p>
          <a:p>
            <a:endParaRPr lang="en-US" b="1" dirty="0"/>
          </a:p>
          <a:p>
            <a:pPr marL="342900" indent="-342900"/>
            <a:endParaRPr lang="en-US" sz="1400" dirty="0">
              <a:latin typeface="+mj-lt"/>
            </a:endParaRPr>
          </a:p>
          <a:p>
            <a:pPr marL="971550" lvl="1" indent="-285750"/>
            <a:endParaRPr lang="en-US" sz="1400" dirty="0">
              <a:latin typeface="+mj-lt"/>
            </a:endParaRPr>
          </a:p>
          <a:p>
            <a:pPr marL="285750" indent="-285750">
              <a:buFont typeface="Wingdings" panose="05000000000000000000" pitchFamily="2" charset="2"/>
              <a:buChar char="§"/>
            </a:pPr>
            <a:endParaRPr lang="en-US" sz="2000" dirty="0">
              <a:latin typeface="+mj-lt"/>
            </a:endParaRPr>
          </a:p>
          <a:p>
            <a:endParaRPr lang="en-US" b="1" dirty="0"/>
          </a:p>
        </p:txBody>
      </p:sp>
    </p:spTree>
    <p:extLst>
      <p:ext uri="{BB962C8B-B14F-4D97-AF65-F5344CB8AC3E}">
        <p14:creationId xmlns:p14="http://schemas.microsoft.com/office/powerpoint/2010/main" val="8682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a:t>
            </a:r>
          </a:p>
        </p:txBody>
      </p:sp>
      <p:pic>
        <p:nvPicPr>
          <p:cNvPr id="4" name="Picture 3">
            <a:extLst>
              <a:ext uri="{FF2B5EF4-FFF2-40B4-BE49-F238E27FC236}">
                <a16:creationId xmlns:a16="http://schemas.microsoft.com/office/drawing/2014/main" id="{E4B6D46D-FF81-4F1E-8DF9-03C3266FAD02}"/>
              </a:ext>
            </a:extLst>
          </p:cNvPr>
          <p:cNvPicPr>
            <a:picLocks noChangeAspect="1"/>
          </p:cNvPicPr>
          <p:nvPr/>
        </p:nvPicPr>
        <p:blipFill>
          <a:blip r:embed="rId3"/>
          <a:stretch>
            <a:fillRect/>
          </a:stretch>
        </p:blipFill>
        <p:spPr>
          <a:xfrm>
            <a:off x="881272" y="899477"/>
            <a:ext cx="7407344" cy="5379988"/>
          </a:xfrm>
          <a:prstGeom prst="rect">
            <a:avLst/>
          </a:prstGeom>
        </p:spPr>
      </p:pic>
    </p:spTree>
    <p:extLst>
      <p:ext uri="{BB962C8B-B14F-4D97-AF65-F5344CB8AC3E}">
        <p14:creationId xmlns:p14="http://schemas.microsoft.com/office/powerpoint/2010/main" val="2790742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a:t>
            </a:r>
          </a:p>
        </p:txBody>
      </p:sp>
      <p:pic>
        <p:nvPicPr>
          <p:cNvPr id="4" name="Picture 3">
            <a:extLst>
              <a:ext uri="{FF2B5EF4-FFF2-40B4-BE49-F238E27FC236}">
                <a16:creationId xmlns:a16="http://schemas.microsoft.com/office/drawing/2014/main" id="{E198E9C9-6857-4BA7-BB47-53E04E145B54}"/>
              </a:ext>
            </a:extLst>
          </p:cNvPr>
          <p:cNvPicPr>
            <a:picLocks noChangeAspect="1"/>
          </p:cNvPicPr>
          <p:nvPr/>
        </p:nvPicPr>
        <p:blipFill>
          <a:blip r:embed="rId3"/>
          <a:stretch>
            <a:fillRect/>
          </a:stretch>
        </p:blipFill>
        <p:spPr>
          <a:xfrm>
            <a:off x="128587" y="2071687"/>
            <a:ext cx="8886825" cy="2714625"/>
          </a:xfrm>
          <a:prstGeom prst="rect">
            <a:avLst/>
          </a:prstGeom>
        </p:spPr>
      </p:pic>
    </p:spTree>
    <p:extLst>
      <p:ext uri="{BB962C8B-B14F-4D97-AF65-F5344CB8AC3E}">
        <p14:creationId xmlns:p14="http://schemas.microsoft.com/office/powerpoint/2010/main" val="234581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a:t>
            </a:r>
          </a:p>
        </p:txBody>
      </p:sp>
      <p:pic>
        <p:nvPicPr>
          <p:cNvPr id="3" name="Picture 2">
            <a:extLst>
              <a:ext uri="{FF2B5EF4-FFF2-40B4-BE49-F238E27FC236}">
                <a16:creationId xmlns:a16="http://schemas.microsoft.com/office/drawing/2014/main" id="{293374C5-F07B-4F90-A3D4-BE4305BE0276}"/>
              </a:ext>
            </a:extLst>
          </p:cNvPr>
          <p:cNvPicPr>
            <a:picLocks noChangeAspect="1"/>
          </p:cNvPicPr>
          <p:nvPr/>
        </p:nvPicPr>
        <p:blipFill>
          <a:blip r:embed="rId3"/>
          <a:stretch>
            <a:fillRect/>
          </a:stretch>
        </p:blipFill>
        <p:spPr>
          <a:xfrm>
            <a:off x="233908" y="866056"/>
            <a:ext cx="8584019" cy="5483612"/>
          </a:xfrm>
          <a:prstGeom prst="rect">
            <a:avLst/>
          </a:prstGeom>
        </p:spPr>
      </p:pic>
    </p:spTree>
    <p:extLst>
      <p:ext uri="{BB962C8B-B14F-4D97-AF65-F5344CB8AC3E}">
        <p14:creationId xmlns:p14="http://schemas.microsoft.com/office/powerpoint/2010/main" val="1255150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a:t>
            </a:r>
          </a:p>
        </p:txBody>
      </p:sp>
      <p:pic>
        <p:nvPicPr>
          <p:cNvPr id="3" name="Picture 2">
            <a:extLst>
              <a:ext uri="{FF2B5EF4-FFF2-40B4-BE49-F238E27FC236}">
                <a16:creationId xmlns:a16="http://schemas.microsoft.com/office/drawing/2014/main" id="{362CA9ED-D5A6-404C-ABB8-A85248F6AB0A}"/>
              </a:ext>
            </a:extLst>
          </p:cNvPr>
          <p:cNvPicPr>
            <a:picLocks noChangeAspect="1"/>
          </p:cNvPicPr>
          <p:nvPr/>
        </p:nvPicPr>
        <p:blipFill>
          <a:blip r:embed="rId3"/>
          <a:stretch>
            <a:fillRect/>
          </a:stretch>
        </p:blipFill>
        <p:spPr>
          <a:xfrm>
            <a:off x="0" y="928496"/>
            <a:ext cx="9144000" cy="5001008"/>
          </a:xfrm>
          <a:prstGeom prst="rect">
            <a:avLst/>
          </a:prstGeom>
        </p:spPr>
      </p:pic>
    </p:spTree>
    <p:extLst>
      <p:ext uri="{BB962C8B-B14F-4D97-AF65-F5344CB8AC3E}">
        <p14:creationId xmlns:p14="http://schemas.microsoft.com/office/powerpoint/2010/main" val="56588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a:t>
            </a:r>
          </a:p>
        </p:txBody>
      </p:sp>
      <p:pic>
        <p:nvPicPr>
          <p:cNvPr id="3" name="Picture 2">
            <a:extLst>
              <a:ext uri="{FF2B5EF4-FFF2-40B4-BE49-F238E27FC236}">
                <a16:creationId xmlns:a16="http://schemas.microsoft.com/office/drawing/2014/main" id="{B821826F-D319-4704-B6BF-BFBE8A1DEE12}"/>
              </a:ext>
            </a:extLst>
          </p:cNvPr>
          <p:cNvPicPr>
            <a:picLocks noChangeAspect="1"/>
          </p:cNvPicPr>
          <p:nvPr/>
        </p:nvPicPr>
        <p:blipFill>
          <a:blip r:embed="rId3"/>
          <a:stretch>
            <a:fillRect/>
          </a:stretch>
        </p:blipFill>
        <p:spPr>
          <a:xfrm>
            <a:off x="334925" y="1208127"/>
            <a:ext cx="8521995" cy="4793622"/>
          </a:xfrm>
          <a:prstGeom prst="rect">
            <a:avLst/>
          </a:prstGeom>
        </p:spPr>
      </p:pic>
    </p:spTree>
    <p:extLst>
      <p:ext uri="{BB962C8B-B14F-4D97-AF65-F5344CB8AC3E}">
        <p14:creationId xmlns:p14="http://schemas.microsoft.com/office/powerpoint/2010/main" val="558029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a:t>
            </a:r>
          </a:p>
        </p:txBody>
      </p:sp>
      <p:pic>
        <p:nvPicPr>
          <p:cNvPr id="4" name="Picture 3">
            <a:extLst>
              <a:ext uri="{FF2B5EF4-FFF2-40B4-BE49-F238E27FC236}">
                <a16:creationId xmlns:a16="http://schemas.microsoft.com/office/drawing/2014/main" id="{9A13697B-5F97-4844-B3A1-E1DF8DDD5B92}"/>
              </a:ext>
            </a:extLst>
          </p:cNvPr>
          <p:cNvPicPr>
            <a:picLocks noChangeAspect="1"/>
          </p:cNvPicPr>
          <p:nvPr/>
        </p:nvPicPr>
        <p:blipFill>
          <a:blip r:embed="rId3"/>
          <a:stretch>
            <a:fillRect/>
          </a:stretch>
        </p:blipFill>
        <p:spPr>
          <a:xfrm>
            <a:off x="1320832" y="895841"/>
            <a:ext cx="6541858" cy="5461415"/>
          </a:xfrm>
          <a:prstGeom prst="rect">
            <a:avLst/>
          </a:prstGeom>
        </p:spPr>
      </p:pic>
    </p:spTree>
    <p:extLst>
      <p:ext uri="{BB962C8B-B14F-4D97-AF65-F5344CB8AC3E}">
        <p14:creationId xmlns:p14="http://schemas.microsoft.com/office/powerpoint/2010/main" val="415847770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72568</TotalTime>
  <Words>1295</Words>
  <Application>Microsoft Office PowerPoint</Application>
  <PresentationFormat>On-screen Show (4:3)</PresentationFormat>
  <Paragraphs>161</Paragraphs>
  <Slides>34</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Century Gothic</vt:lpstr>
      <vt:lpstr>Courier New</vt:lpstr>
      <vt:lpstr>Verdana</vt:lpstr>
      <vt:lpstr>Wingdings</vt:lpstr>
      <vt:lpstr>Custom Design</vt:lpstr>
      <vt:lpstr>PowerPoint Presentation</vt:lpstr>
      <vt:lpstr>Agenda</vt:lpstr>
      <vt:lpstr>SQL</vt:lpstr>
      <vt:lpstr>SQL</vt:lpstr>
      <vt:lpstr>SQL</vt:lpstr>
      <vt:lpstr>SQL</vt:lpstr>
      <vt:lpstr>SQL</vt:lpstr>
      <vt:lpstr>SQL</vt:lpstr>
      <vt:lpstr>SQL</vt:lpstr>
      <vt:lpstr>Graph Model</vt:lpstr>
      <vt:lpstr>Graph Model</vt:lpstr>
      <vt:lpstr>Graph Challenge</vt:lpstr>
      <vt:lpstr>Graph Model</vt:lpstr>
      <vt:lpstr>Graph Model</vt:lpstr>
      <vt:lpstr>Cheat sheet</vt:lpstr>
      <vt:lpstr>Graph Vignettes</vt:lpstr>
      <vt:lpstr>Analyst Challenge</vt:lpstr>
      <vt:lpstr>R in RStudio</vt:lpstr>
      <vt:lpstr>R in RStudio</vt:lpstr>
      <vt:lpstr>R in RStudio</vt:lpstr>
      <vt:lpstr>R in RStudio</vt:lpstr>
      <vt:lpstr>R in RStudio</vt:lpstr>
      <vt:lpstr>R in RStudio</vt:lpstr>
      <vt:lpstr>R in RStudio</vt:lpstr>
      <vt:lpstr>R in RStudio</vt:lpstr>
      <vt:lpstr>R in RStudio</vt:lpstr>
      <vt:lpstr>R in RStudio</vt:lpstr>
      <vt:lpstr>R in RStudio</vt:lpstr>
      <vt:lpstr>R in RStudio</vt:lpstr>
      <vt:lpstr>R in RStudio</vt:lpstr>
      <vt:lpstr>RStudio in Container</vt:lpstr>
      <vt:lpstr>RStudio in Container</vt:lpstr>
      <vt:lpstr>RStudio in Container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Kennedy</dc:creator>
  <cp:lastModifiedBy>Yashwanth Kumar Thangallapally</cp:lastModifiedBy>
  <cp:revision>306</cp:revision>
  <cp:lastPrinted>2018-07-19T14:34:35Z</cp:lastPrinted>
  <dcterms:created xsi:type="dcterms:W3CDTF">2014-02-10T00:22:15Z</dcterms:created>
  <dcterms:modified xsi:type="dcterms:W3CDTF">2019-11-15T14:08:25Z</dcterms:modified>
</cp:coreProperties>
</file>